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8"/>
  </p:notesMasterIdLst>
  <p:sldIdLst>
    <p:sldId id="336" r:id="rId2"/>
    <p:sldId id="318" r:id="rId3"/>
    <p:sldId id="359" r:id="rId4"/>
    <p:sldId id="319" r:id="rId5"/>
    <p:sldId id="419" r:id="rId6"/>
    <p:sldId id="443" r:id="rId7"/>
    <p:sldId id="444" r:id="rId8"/>
    <p:sldId id="445" r:id="rId9"/>
    <p:sldId id="446" r:id="rId10"/>
    <p:sldId id="447" r:id="rId11"/>
    <p:sldId id="448" r:id="rId12"/>
    <p:sldId id="449" r:id="rId13"/>
    <p:sldId id="326" r:id="rId14"/>
    <p:sldId id="257" r:id="rId15"/>
    <p:sldId id="258" r:id="rId16"/>
    <p:sldId id="259" r:id="rId17"/>
    <p:sldId id="260" r:id="rId18"/>
    <p:sldId id="261" r:id="rId19"/>
    <p:sldId id="262" r:id="rId20"/>
    <p:sldId id="435" r:id="rId21"/>
    <p:sldId id="328" r:id="rId22"/>
    <p:sldId id="436" r:id="rId23"/>
    <p:sldId id="437" r:id="rId24"/>
    <p:sldId id="438" r:id="rId25"/>
    <p:sldId id="439" r:id="rId26"/>
    <p:sldId id="440" r:id="rId27"/>
    <p:sldId id="441" r:id="rId28"/>
    <p:sldId id="263" r:id="rId29"/>
    <p:sldId id="264" r:id="rId30"/>
    <p:sldId id="265" r:id="rId31"/>
    <p:sldId id="442" r:id="rId32"/>
    <p:sldId id="330" r:id="rId33"/>
    <p:sldId id="399" r:id="rId34"/>
    <p:sldId id="401" r:id="rId35"/>
    <p:sldId id="427" r:id="rId36"/>
    <p:sldId id="428" r:id="rId37"/>
    <p:sldId id="410" r:id="rId38"/>
    <p:sldId id="429" r:id="rId39"/>
    <p:sldId id="430" r:id="rId40"/>
    <p:sldId id="403" r:id="rId41"/>
    <p:sldId id="354" r:id="rId42"/>
    <p:sldId id="431" r:id="rId43"/>
    <p:sldId id="331" r:id="rId44"/>
    <p:sldId id="404" r:id="rId45"/>
    <p:sldId id="406" r:id="rId46"/>
    <p:sldId id="433" r:id="rId47"/>
    <p:sldId id="416" r:id="rId48"/>
    <p:sldId id="355" r:id="rId49"/>
    <p:sldId id="432" r:id="rId50"/>
    <p:sldId id="332" r:id="rId51"/>
    <p:sldId id="450" r:id="rId52"/>
    <p:sldId id="451" r:id="rId53"/>
    <p:sldId id="452" r:id="rId54"/>
    <p:sldId id="356" r:id="rId55"/>
    <p:sldId id="434" r:id="rId56"/>
    <p:sldId id="453" r:id="rId57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FCC1"/>
    <a:srgbClr val="99FFCC"/>
    <a:srgbClr val="839AD3"/>
    <a:srgbClr val="F4A788"/>
    <a:srgbClr val="FFC653"/>
    <a:srgbClr val="BE7DFF"/>
    <a:srgbClr val="B871FF"/>
    <a:srgbClr val="EE9900"/>
    <a:srgbClr val="6BD2FF"/>
    <a:srgbClr val="7AB4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4" autoAdjust="0"/>
    <p:restoredTop sz="54388" autoAdjust="0"/>
  </p:normalViewPr>
  <p:slideViewPr>
    <p:cSldViewPr snapToGrid="0">
      <p:cViewPr varScale="1">
        <p:scale>
          <a:sx n="92" d="100"/>
          <a:sy n="92" d="100"/>
        </p:scale>
        <p:origin x="3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89FE4-5B81-4B76-8AEC-84533C4A8CE4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17596-C51A-4142-BAF8-55D1044A24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6169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gradFill>
          <a:gsLst>
            <a:gs pos="100000">
              <a:schemeClr val="accent1">
                <a:lumMod val="7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4199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BAFCD-212F-4E02-81FF-14876DD3A388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1E48-81CB-4CBC-84E3-38DF27AFCE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053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BAFCD-212F-4E02-81FF-14876DD3A388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1E48-81CB-4CBC-84E3-38DF27AFCE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534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BAFCD-212F-4E02-81FF-14876DD3A388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1E48-81CB-4CBC-84E3-38DF27AFCE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801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BAFCD-212F-4E02-81FF-14876DD3A388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1E48-81CB-4CBC-84E3-38DF27AFCE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3479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BAFCD-212F-4E02-81FF-14876DD3A388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1E48-81CB-4CBC-84E3-38DF27AFCE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2573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BAFCD-212F-4E02-81FF-14876DD3A388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1E48-81CB-4CBC-84E3-38DF27AFCE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977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0FFC-72A6-4A42-B1ED-CDD879B3EA3D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C859-0CCE-42E5-B683-D9284DB35E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735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BAFCD-212F-4E02-81FF-14876DD3A388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1E48-81CB-4CBC-84E3-38DF27AFCE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83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BAFCD-212F-4E02-81FF-14876DD3A388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1E48-81CB-4CBC-84E3-38DF27AFCE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8709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BAFCD-212F-4E02-81FF-14876DD3A388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1E48-81CB-4CBC-84E3-38DF27AFCE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81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BAFCD-212F-4E02-81FF-14876DD3A388}" type="datetimeFigureOut">
              <a:rPr lang="de-DE" smtClean="0"/>
              <a:t>03.06.2024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E1E48-81CB-4CBC-84E3-38DF27AFCE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38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image" Target="../media/image3.png"/><Relationship Id="rId3" Type="http://schemas.openxmlformats.org/officeDocument/2006/relationships/slide" Target="slide14.xml"/><Relationship Id="rId7" Type="http://schemas.openxmlformats.org/officeDocument/2006/relationships/slide" Target="slide50.xml"/><Relationship Id="rId12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3.xml"/><Relationship Id="rId11" Type="http://schemas.openxmlformats.org/officeDocument/2006/relationships/image" Target="../media/image1.png"/><Relationship Id="rId5" Type="http://schemas.openxmlformats.org/officeDocument/2006/relationships/slide" Target="slide21.xml"/><Relationship Id="rId10" Type="http://schemas.openxmlformats.org/officeDocument/2006/relationships/slide" Target="slide1.xml"/><Relationship Id="rId4" Type="http://schemas.openxmlformats.org/officeDocument/2006/relationships/slide" Target="slide32.xml"/><Relationship Id="rId9" Type="http://schemas.openxmlformats.org/officeDocument/2006/relationships/slide" Target="slide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mailto:andrea.noha@grundschule-dachau-ost.de" TargetMode="External"/><Relationship Id="rId7" Type="http://schemas.openxmlformats.org/officeDocument/2006/relationships/slide" Target="slide1.xml"/><Relationship Id="rId2" Type="http://schemas.openxmlformats.org/officeDocument/2006/relationships/hyperlink" Target="mailto:rektorat@mag-dachau.d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Claudia.Frisch@germering.bayern.de" TargetMode="External"/><Relationship Id="rId5" Type="http://schemas.openxmlformats.org/officeDocument/2006/relationships/hyperlink" Target="mailto:schulleitung@gsc-ffb.de" TargetMode="External"/><Relationship Id="rId10" Type="http://schemas.openxmlformats.org/officeDocument/2006/relationships/image" Target="../media/image3.png"/><Relationship Id="rId4" Type="http://schemas.openxmlformats.org/officeDocument/2006/relationships/hyperlink" Target="mailto:schulleitung@vs-odelzhausen.de" TargetMode="External"/><Relationship Id="rId9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image" Target="../media/image3.png"/><Relationship Id="rId3" Type="http://schemas.openxmlformats.org/officeDocument/2006/relationships/slide" Target="slide11.xml"/><Relationship Id="rId7" Type="http://schemas.openxmlformats.org/officeDocument/2006/relationships/slide" Target="slide7.xml"/><Relationship Id="rId12" Type="http://schemas.openxmlformats.org/officeDocument/2006/relationships/image" Target="../media/image2.png"/><Relationship Id="rId2" Type="http://schemas.openxmlformats.org/officeDocument/2006/relationships/slide" Target="slide3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11" Type="http://schemas.openxmlformats.org/officeDocument/2006/relationships/image" Target="../media/image1.png"/><Relationship Id="rId5" Type="http://schemas.openxmlformats.org/officeDocument/2006/relationships/slide" Target="slide9.xml"/><Relationship Id="rId10" Type="http://schemas.openxmlformats.org/officeDocument/2006/relationships/slide" Target="slide1.xml"/><Relationship Id="rId4" Type="http://schemas.openxmlformats.org/officeDocument/2006/relationships/slide" Target="slide10.xml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" Target="slide18.xml"/><Relationship Id="rId7" Type="http://schemas.openxmlformats.org/officeDocument/2006/relationships/slide" Target="slide1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9.xml"/><Relationship Id="rId5" Type="http://schemas.openxmlformats.org/officeDocument/2006/relationships/slide" Target="slide15.xml"/><Relationship Id="rId10" Type="http://schemas.openxmlformats.org/officeDocument/2006/relationships/image" Target="../media/image3.png"/><Relationship Id="rId4" Type="http://schemas.openxmlformats.org/officeDocument/2006/relationships/slide" Target="slide16.xml"/><Relationship Id="rId9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slide" Target="slide20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slide" Target="slide2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h.thierauf@schulberatung.gsms-ob.de" TargetMode="External"/><Relationship Id="rId7" Type="http://schemas.openxmlformats.org/officeDocument/2006/relationships/image" Target="../media/image3.png"/><Relationship Id="rId2" Type="http://schemas.openxmlformats.org/officeDocument/2006/relationships/hyperlink" Target="mailto:Streicher@msindersdorf.d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" Target="slide3.xml"/><Relationship Id="rId7" Type="http://schemas.openxmlformats.org/officeDocument/2006/relationships/image" Target="../media/image1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11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" Target="slide18.xml"/><Relationship Id="rId7" Type="http://schemas.openxmlformats.org/officeDocument/2006/relationships/slide" Target="slide1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9.xml"/><Relationship Id="rId5" Type="http://schemas.openxmlformats.org/officeDocument/2006/relationships/slide" Target="slide15.xml"/><Relationship Id="rId10" Type="http://schemas.openxmlformats.org/officeDocument/2006/relationships/image" Target="../media/image3.png"/><Relationship Id="rId4" Type="http://schemas.openxmlformats.org/officeDocument/2006/relationships/slide" Target="slide16.xml"/><Relationship Id="rId9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4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image" Target="../media/image2.png"/><Relationship Id="rId3" Type="http://schemas.openxmlformats.org/officeDocument/2006/relationships/slide" Target="slide28.xml"/><Relationship Id="rId7" Type="http://schemas.openxmlformats.org/officeDocument/2006/relationships/slide" Target="slide27.xml"/><Relationship Id="rId12" Type="http://schemas.openxmlformats.org/officeDocument/2006/relationships/image" Target="../media/image1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4.xml"/><Relationship Id="rId11" Type="http://schemas.openxmlformats.org/officeDocument/2006/relationships/slide" Target="slide1.xml"/><Relationship Id="rId5" Type="http://schemas.openxmlformats.org/officeDocument/2006/relationships/slide" Target="slide23.xml"/><Relationship Id="rId10" Type="http://schemas.openxmlformats.org/officeDocument/2006/relationships/image" Target="../media/image4.png"/><Relationship Id="rId4" Type="http://schemas.openxmlformats.org/officeDocument/2006/relationships/slide" Target="slide26.xml"/><Relationship Id="rId9" Type="http://schemas.openxmlformats.org/officeDocument/2006/relationships/slide" Target="slide30.xml"/><Relationship Id="rId1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polster@schulamt-ffb.de" TargetMode="External"/><Relationship Id="rId7" Type="http://schemas.openxmlformats.org/officeDocument/2006/relationships/image" Target="../media/image3.png"/><Relationship Id="rId2" Type="http://schemas.openxmlformats.org/officeDocument/2006/relationships/hyperlink" Target="mailto:Christiane.wolf@lra-dah.bayern.d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image" Target="../media/image2.png"/><Relationship Id="rId3" Type="http://schemas.openxmlformats.org/officeDocument/2006/relationships/slide" Target="slide28.xml"/><Relationship Id="rId7" Type="http://schemas.openxmlformats.org/officeDocument/2006/relationships/slide" Target="slide27.xml"/><Relationship Id="rId12" Type="http://schemas.openxmlformats.org/officeDocument/2006/relationships/image" Target="../media/image1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4.xml"/><Relationship Id="rId11" Type="http://schemas.openxmlformats.org/officeDocument/2006/relationships/slide" Target="slide1.xml"/><Relationship Id="rId5" Type="http://schemas.openxmlformats.org/officeDocument/2006/relationships/slide" Target="slide23.xml"/><Relationship Id="rId10" Type="http://schemas.openxmlformats.org/officeDocument/2006/relationships/image" Target="../media/image4.png"/><Relationship Id="rId4" Type="http://schemas.openxmlformats.org/officeDocument/2006/relationships/slide" Target="slide26.xml"/><Relationship Id="rId9" Type="http://schemas.openxmlformats.org/officeDocument/2006/relationships/slide" Target="slide30.xml"/><Relationship Id="rId1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13" Type="http://schemas.openxmlformats.org/officeDocument/2006/relationships/slide" Target="slide1.xml"/><Relationship Id="rId3" Type="http://schemas.openxmlformats.org/officeDocument/2006/relationships/slide" Target="slide40.xml"/><Relationship Id="rId7" Type="http://schemas.openxmlformats.org/officeDocument/2006/relationships/slide" Target="slide34.xml"/><Relationship Id="rId12" Type="http://schemas.openxmlformats.org/officeDocument/2006/relationships/image" Target="../media/image4.png"/><Relationship Id="rId2" Type="http://schemas.openxmlformats.org/officeDocument/2006/relationships/slide" Target="slide7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33.xml"/><Relationship Id="rId11" Type="http://schemas.openxmlformats.org/officeDocument/2006/relationships/slide" Target="slide41.xml"/><Relationship Id="rId5" Type="http://schemas.openxmlformats.org/officeDocument/2006/relationships/slide" Target="slide37.xml"/><Relationship Id="rId15" Type="http://schemas.openxmlformats.org/officeDocument/2006/relationships/image" Target="../media/image2.png"/><Relationship Id="rId10" Type="http://schemas.openxmlformats.org/officeDocument/2006/relationships/slide" Target="slide36.xml"/><Relationship Id="rId4" Type="http://schemas.openxmlformats.org/officeDocument/2006/relationships/slide" Target="slide39.xml"/><Relationship Id="rId9" Type="http://schemas.openxmlformats.org/officeDocument/2006/relationships/slide" Target="slide35.xml"/><Relationship Id="rId1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4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4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4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4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4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slide" Target="slide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7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4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tefanie.backu@schulamt-ffb.de" TargetMode="External"/><Relationship Id="rId7" Type="http://schemas.openxmlformats.org/officeDocument/2006/relationships/image" Target="../media/image3.png"/><Relationship Id="rId2" Type="http://schemas.openxmlformats.org/officeDocument/2006/relationships/hyperlink" Target="mailto:petra.fuchsbichler@lra-dah.bayern.d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4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manuela.petzina@greta-fischer-schule.de" TargetMode="External"/><Relationship Id="rId7" Type="http://schemas.openxmlformats.org/officeDocument/2006/relationships/image" Target="../media/image2.png"/><Relationship Id="rId2" Type="http://schemas.openxmlformats.org/officeDocument/2006/relationships/hyperlink" Target="mailto:Sonja.mueller@greta-fischer-schule.d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hyperlink" Target="mailto:Susanne.steinhardt@pestalozzischule-ffb.de" TargetMode="Externa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13" Type="http://schemas.openxmlformats.org/officeDocument/2006/relationships/slide" Target="slide1.xml"/><Relationship Id="rId3" Type="http://schemas.openxmlformats.org/officeDocument/2006/relationships/slide" Target="slide40.xml"/><Relationship Id="rId7" Type="http://schemas.openxmlformats.org/officeDocument/2006/relationships/slide" Target="slide34.xml"/><Relationship Id="rId12" Type="http://schemas.openxmlformats.org/officeDocument/2006/relationships/image" Target="../media/image4.png"/><Relationship Id="rId2" Type="http://schemas.openxmlformats.org/officeDocument/2006/relationships/slide" Target="slide7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33.xml"/><Relationship Id="rId11" Type="http://schemas.openxmlformats.org/officeDocument/2006/relationships/slide" Target="slide41.xml"/><Relationship Id="rId5" Type="http://schemas.openxmlformats.org/officeDocument/2006/relationships/slide" Target="slide37.xml"/><Relationship Id="rId15" Type="http://schemas.openxmlformats.org/officeDocument/2006/relationships/image" Target="../media/image2.png"/><Relationship Id="rId10" Type="http://schemas.openxmlformats.org/officeDocument/2006/relationships/slide" Target="slide36.xml"/><Relationship Id="rId4" Type="http://schemas.openxmlformats.org/officeDocument/2006/relationships/slide" Target="slide39.xml"/><Relationship Id="rId9" Type="http://schemas.openxmlformats.org/officeDocument/2006/relationships/slide" Target="slide35.xml"/><Relationship Id="rId1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47.xml"/><Relationship Id="rId7" Type="http://schemas.openxmlformats.org/officeDocument/2006/relationships/slide" Target="slide48.xml"/><Relationship Id="rId12" Type="http://schemas.openxmlformats.org/officeDocument/2006/relationships/image" Target="../media/image3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4.xml"/><Relationship Id="rId11" Type="http://schemas.openxmlformats.org/officeDocument/2006/relationships/image" Target="../media/image2.png"/><Relationship Id="rId5" Type="http://schemas.openxmlformats.org/officeDocument/2006/relationships/slide" Target="slide45.xml"/><Relationship Id="rId10" Type="http://schemas.openxmlformats.org/officeDocument/2006/relationships/image" Target="../media/image1.png"/><Relationship Id="rId4" Type="http://schemas.openxmlformats.org/officeDocument/2006/relationships/slide" Target="slide46.xml"/><Relationship Id="rId9" Type="http://schemas.openxmlformats.org/officeDocument/2006/relationships/slide" Target="slide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9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slide" Target="slide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18.xml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slide" Target="slide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18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annette.mayrhofer@franziskuswerk.de" TargetMode="External"/><Relationship Id="rId7" Type="http://schemas.openxmlformats.org/officeDocument/2006/relationships/image" Target="../media/image2.png"/><Relationship Id="rId2" Type="http://schemas.openxmlformats.org/officeDocument/2006/relationships/hyperlink" Target="mailto:viktoria.ledermann@greta-fischer-schule.d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hyperlink" Target="mailto:Johanna.Lohner@stiftung-kinderhilfe.de" TargetMode="External"/><Relationship Id="rId5" Type="http://schemas.openxmlformats.org/officeDocument/2006/relationships/slide" Target="slide1.xml"/><Relationship Id="rId10" Type="http://schemas.openxmlformats.org/officeDocument/2006/relationships/hyperlink" Target="mailto:claudia.schleske@eugen-papst-schule.de" TargetMode="External"/><Relationship Id="rId4" Type="http://schemas.openxmlformats.org/officeDocument/2006/relationships/hyperlink" Target="mailto:petra.weindl@schoenbrunn.de" TargetMode="External"/><Relationship Id="rId9" Type="http://schemas.openxmlformats.org/officeDocument/2006/relationships/hyperlink" Target="mailto:petra.schneider@pestalozzischule-ffb.de" TargetMode="Externa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47.xml"/><Relationship Id="rId7" Type="http://schemas.openxmlformats.org/officeDocument/2006/relationships/slide" Target="slide48.xml"/><Relationship Id="rId12" Type="http://schemas.openxmlformats.org/officeDocument/2006/relationships/image" Target="../media/image3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4.xml"/><Relationship Id="rId11" Type="http://schemas.openxmlformats.org/officeDocument/2006/relationships/image" Target="../media/image2.png"/><Relationship Id="rId5" Type="http://schemas.openxmlformats.org/officeDocument/2006/relationships/slide" Target="slide45.xml"/><Relationship Id="rId10" Type="http://schemas.openxmlformats.org/officeDocument/2006/relationships/image" Target="../media/image1.png"/><Relationship Id="rId4" Type="http://schemas.openxmlformats.org/officeDocument/2006/relationships/slide" Target="slide46.xml"/><Relationship Id="rId9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" Target="slide3.xml"/><Relationship Id="rId7" Type="http://schemas.openxmlformats.org/officeDocument/2006/relationships/image" Target="../media/image1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11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53.xml"/><Relationship Id="rId7" Type="http://schemas.openxmlformats.org/officeDocument/2006/relationships/image" Target="../media/image4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4.xml"/><Relationship Id="rId11" Type="http://schemas.openxmlformats.org/officeDocument/2006/relationships/image" Target="../media/image3.png"/><Relationship Id="rId5" Type="http://schemas.openxmlformats.org/officeDocument/2006/relationships/slide" Target="slide51.xml"/><Relationship Id="rId10" Type="http://schemas.openxmlformats.org/officeDocument/2006/relationships/image" Target="../media/image2.png"/><Relationship Id="rId4" Type="http://schemas.openxmlformats.org/officeDocument/2006/relationships/slide" Target="slide52.xml"/><Relationship Id="rId9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5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55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.xml"/><Relationship Id="rId4" Type="http://schemas.openxmlformats.org/officeDocument/2006/relationships/slide" Target="slide55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mailto:BiUSe@schulamt-ffb.de" TargetMode="External"/><Relationship Id="rId7" Type="http://schemas.openxmlformats.org/officeDocument/2006/relationships/image" Target="../media/image3.png"/><Relationship Id="rId2" Type="http://schemas.openxmlformats.org/officeDocument/2006/relationships/hyperlink" Target="mailto:henninger@schule-erdweg.d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53.xml"/><Relationship Id="rId7" Type="http://schemas.openxmlformats.org/officeDocument/2006/relationships/image" Target="../media/image4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4.xml"/><Relationship Id="rId11" Type="http://schemas.openxmlformats.org/officeDocument/2006/relationships/image" Target="../media/image3.png"/><Relationship Id="rId5" Type="http://schemas.openxmlformats.org/officeDocument/2006/relationships/slide" Target="slide51.xml"/><Relationship Id="rId10" Type="http://schemas.openxmlformats.org/officeDocument/2006/relationships/image" Target="../media/image2.png"/><Relationship Id="rId4" Type="http://schemas.openxmlformats.org/officeDocument/2006/relationships/slide" Target="slide52.xml"/><Relationship Id="rId9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image" Target="../media/image3.png"/><Relationship Id="rId3" Type="http://schemas.openxmlformats.org/officeDocument/2006/relationships/slide" Target="slide14.xml"/><Relationship Id="rId7" Type="http://schemas.openxmlformats.org/officeDocument/2006/relationships/slide" Target="slide50.xml"/><Relationship Id="rId12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3.xml"/><Relationship Id="rId11" Type="http://schemas.openxmlformats.org/officeDocument/2006/relationships/image" Target="../media/image1.png"/><Relationship Id="rId5" Type="http://schemas.openxmlformats.org/officeDocument/2006/relationships/slide" Target="slide21.xml"/><Relationship Id="rId10" Type="http://schemas.openxmlformats.org/officeDocument/2006/relationships/slide" Target="slide1.xml"/><Relationship Id="rId4" Type="http://schemas.openxmlformats.org/officeDocument/2006/relationships/slide" Target="slide32.xml"/><Relationship Id="rId9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0.xml"/><Relationship Id="rId7" Type="http://schemas.openxmlformats.org/officeDocument/2006/relationships/slide" Target="slide12.xml"/><Relationship Id="rId12" Type="http://schemas.openxmlformats.org/officeDocument/2006/relationships/image" Target="../media/image3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image" Target="../media/image2.png"/><Relationship Id="rId5" Type="http://schemas.openxmlformats.org/officeDocument/2006/relationships/slide" Target="slide8.xml"/><Relationship Id="rId10" Type="http://schemas.openxmlformats.org/officeDocument/2006/relationships/image" Target="../media/image1.png"/><Relationship Id="rId4" Type="http://schemas.openxmlformats.org/officeDocument/2006/relationships/slide" Target="slide9.xml"/><Relationship Id="rId9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hlinkClick r:id="rId2" action="ppaction://hlinksldjump"/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>
                <a:solidFill>
                  <a:prstClr val="black"/>
                </a:solidFill>
              </a:rPr>
              <a:t>Schulamt</a:t>
            </a:r>
          </a:p>
        </p:txBody>
      </p:sp>
      <p:sp>
        <p:nvSpPr>
          <p:cNvPr id="6" name="Ellipse 5">
            <a:hlinkClick r:id="rId3" action="ppaction://hlinksldjump"/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</a:t>
            </a:r>
            <a:br>
              <a:rPr kumimoji="0" lang="de-DE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Beratungs-lehrkräfte</a:t>
            </a:r>
          </a:p>
        </p:txBody>
      </p:sp>
      <p:sp>
        <p:nvSpPr>
          <p:cNvPr id="7" name="Ellipse 6">
            <a:hlinkClick r:id="rId4" action="ppaction://hlinksldjump"/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>
                <a:solidFill>
                  <a:prstClr val="black"/>
                </a:solidFill>
              </a:rPr>
              <a:t>MSD</a:t>
            </a:r>
            <a:br>
              <a:rPr lang="de-DE" sz="2400" b="1" dirty="0">
                <a:solidFill>
                  <a:prstClr val="black"/>
                </a:solidFill>
              </a:rPr>
            </a:br>
            <a:r>
              <a:rPr lang="de-DE" sz="1600" b="1" dirty="0">
                <a:solidFill>
                  <a:prstClr val="black"/>
                </a:solidFill>
              </a:rPr>
              <a:t>klassisch, Schulprofil Inklusion</a:t>
            </a:r>
            <a:br>
              <a:rPr lang="de-DE" sz="1600" b="1" dirty="0">
                <a:solidFill>
                  <a:prstClr val="black"/>
                </a:solidFill>
              </a:rPr>
            </a:br>
            <a:r>
              <a:rPr lang="de-DE" sz="1600" b="1" dirty="0">
                <a:solidFill>
                  <a:prstClr val="black"/>
                </a:solidFill>
              </a:rPr>
              <a:t>Beratungsstelle</a:t>
            </a:r>
            <a:br>
              <a:rPr lang="de-DE" sz="1600" b="1" dirty="0">
                <a:solidFill>
                  <a:prstClr val="black"/>
                </a:solidFill>
              </a:rPr>
            </a:br>
            <a:r>
              <a:rPr lang="de-DE" sz="1600" b="1" dirty="0">
                <a:solidFill>
                  <a:prstClr val="black"/>
                </a:solidFill>
              </a:rPr>
              <a:t>Inklusion  </a:t>
            </a:r>
          </a:p>
        </p:txBody>
      </p:sp>
      <p:sp>
        <p:nvSpPr>
          <p:cNvPr id="10" name="Ellipse 9">
            <a:hlinkClick r:id="rId5" action="ppaction://hlinksldjump"/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>
                <a:solidFill>
                  <a:prstClr val="black"/>
                </a:solidFill>
              </a:rPr>
              <a:t>Lehrkräfte</a:t>
            </a:r>
          </a:p>
          <a:p>
            <a:pPr algn="ctr"/>
            <a:r>
              <a:rPr lang="de-DE" sz="2200" b="1" dirty="0" err="1">
                <a:solidFill>
                  <a:prstClr val="black"/>
                </a:solidFill>
              </a:rPr>
              <a:t>Sozialpäda-gogen</a:t>
            </a:r>
            <a:endParaRPr lang="de-DE" sz="2200" b="1" dirty="0">
              <a:solidFill>
                <a:prstClr val="black"/>
              </a:solidFill>
            </a:endParaRPr>
          </a:p>
        </p:txBody>
      </p:sp>
      <p:sp>
        <p:nvSpPr>
          <p:cNvPr id="12" name="Ellipse 11">
            <a:hlinkClick r:id="rId6" action="ppaction://hlinksldjump"/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prstClr val="black"/>
                </a:solidFill>
              </a:rPr>
              <a:t>Schul-leitung Förder-zentren</a:t>
            </a:r>
          </a:p>
        </p:txBody>
      </p:sp>
      <p:sp>
        <p:nvSpPr>
          <p:cNvPr id="13" name="Ellipse 12">
            <a:hlinkClick r:id="rId7" action="ppaction://hlinksldjump"/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de-DE" sz="2400" b="1" dirty="0">
                <a:solidFill>
                  <a:prstClr val="black"/>
                </a:solidFill>
              </a:rPr>
              <a:t>BiUSe</a:t>
            </a:r>
            <a:r>
              <a:rPr lang="de-DE" sz="1600" b="1" dirty="0">
                <a:solidFill>
                  <a:prstClr val="black"/>
                </a:solidFill>
              </a:rPr>
              <a:t/>
            </a:r>
            <a:br>
              <a:rPr lang="de-DE" sz="1600" b="1" dirty="0">
                <a:solidFill>
                  <a:prstClr val="black"/>
                </a:solidFill>
              </a:rPr>
            </a:br>
            <a:r>
              <a:rPr lang="de-DE" sz="1600" b="1" dirty="0">
                <a:solidFill>
                  <a:prstClr val="black"/>
                </a:solidFill>
              </a:rPr>
              <a:t>Beauftragte </a:t>
            </a:r>
            <a:br>
              <a:rPr lang="de-DE" sz="1600" b="1" dirty="0">
                <a:solidFill>
                  <a:prstClr val="black"/>
                </a:solidFill>
              </a:rPr>
            </a:br>
            <a:r>
              <a:rPr lang="de-DE" sz="1600" b="1" dirty="0">
                <a:solidFill>
                  <a:prstClr val="black"/>
                </a:solidFill>
              </a:rPr>
              <a:t>für inklusive</a:t>
            </a:r>
          </a:p>
          <a:p>
            <a:pPr algn="ctr"/>
            <a:r>
              <a:rPr lang="de-DE" sz="1600" b="1" spc="-20" dirty="0">
                <a:solidFill>
                  <a:prstClr val="black"/>
                </a:solidFill>
              </a:rPr>
              <a:t>Unterrichts- und</a:t>
            </a:r>
            <a:endParaRPr lang="de-DE" sz="1600" b="1" dirty="0">
              <a:solidFill>
                <a:prstClr val="black"/>
              </a:solidFill>
            </a:endParaRPr>
          </a:p>
          <a:p>
            <a:pPr algn="ctr"/>
            <a:r>
              <a:rPr lang="de-DE" sz="1600" b="1" dirty="0">
                <a:solidFill>
                  <a:prstClr val="black"/>
                </a:solidFill>
              </a:rPr>
              <a:t>Schulentwick-lung</a:t>
            </a:r>
          </a:p>
        </p:txBody>
      </p:sp>
      <p:sp>
        <p:nvSpPr>
          <p:cNvPr id="14" name="Ellipse 13">
            <a:hlinkClick r:id="rId8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Beratungs-</a:t>
            </a: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rektorInnen</a:t>
            </a: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Schulpsychologie</a:t>
            </a:r>
            <a:b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 den </a:t>
            </a: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Inklusions-</a:t>
            </a: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beratungsstellen</a:t>
            </a: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/>
            </a:r>
            <a:b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</a:b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FFB/DAH</a:t>
            </a:r>
            <a:endParaRPr lang="de-DE" sz="1400" b="1" dirty="0"/>
          </a:p>
        </p:txBody>
      </p:sp>
      <p:sp>
        <p:nvSpPr>
          <p:cNvPr id="25" name="Ellipse 24">
            <a:hlinkClick r:id="rId9" action="ppaction://hlinksldjump"/>
            <a:extLst>
              <a:ext uri="{FF2B5EF4-FFF2-40B4-BE49-F238E27FC236}">
                <a16:creationId xmlns:a16="http://schemas.microsoft.com/office/drawing/2014/main" id="{AC58769F-7664-907B-0E2A-1CF7300B7092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defRPr/>
            </a:pPr>
            <a:r>
              <a:rPr lang="de-DE" sz="2400" b="1" dirty="0">
                <a:solidFill>
                  <a:prstClr val="black"/>
                </a:solidFill>
              </a:rPr>
              <a:t>Profil-</a:t>
            </a:r>
            <a:br>
              <a:rPr lang="de-DE" sz="2400" b="1" dirty="0">
                <a:solidFill>
                  <a:prstClr val="black"/>
                </a:solidFill>
              </a:rPr>
            </a:br>
            <a:r>
              <a:rPr lang="de-DE" sz="2400" b="1" dirty="0">
                <a:solidFill>
                  <a:prstClr val="black"/>
                </a:solidFill>
              </a:rPr>
              <a:t>schule </a:t>
            </a:r>
            <a:br>
              <a:rPr lang="de-DE" sz="2400" b="1" dirty="0">
                <a:solidFill>
                  <a:prstClr val="black"/>
                </a:solidFill>
              </a:rPr>
            </a:br>
            <a:r>
              <a:rPr lang="de-DE" sz="2400" b="1" dirty="0">
                <a:solidFill>
                  <a:prstClr val="black"/>
                </a:solidFill>
              </a:rPr>
              <a:t>GS &amp; MS</a:t>
            </a:r>
          </a:p>
        </p:txBody>
      </p:sp>
      <p:pic>
        <p:nvPicPr>
          <p:cNvPr id="11" name="Picture 2" descr="personal-5483386_1280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5" name="Picture 3" descr="Schulamt Logo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2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16" name="Picture 4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0071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85886" y="2202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Koordinierung inklusiver Beschulung und Umsetzung vor Ort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575A3D5-2980-80BE-AA6F-30D1A57C84A8}"/>
              </a:ext>
            </a:extLst>
          </p:cNvPr>
          <p:cNvSpPr/>
          <p:nvPr/>
        </p:nvSpPr>
        <p:spPr>
          <a:xfrm>
            <a:off x="3414257" y="1957685"/>
            <a:ext cx="3303040" cy="3303040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 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2" name="Picture 3" descr="Schulamt Logo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5" name="Rechteck: abgerundete Ecken 22">
            <a:hlinkClick r:id="rId5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270838" y="1280143"/>
            <a:ext cx="11502969" cy="4891147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FFC65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Koordinierung inklusiver Beschulung und Umsetzung vor Ort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enge Zusammenarbeit mit Förderzentren (MSD)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Einbezug von Schulbegleitern,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Einzelförderung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Unterstützung der Lehrkräfte durch die Sonderpädagogen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Schaffung von Kommunikationsstrukturen ( Schulpsychologie, Beratung, MSD, Eltern, Jugendsozialarbeit, Schulleitung, Lehrer ….)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Bildung von Inklusionsteams</a:t>
            </a:r>
          </a:p>
        </p:txBody>
      </p:sp>
      <p:pic>
        <p:nvPicPr>
          <p:cNvPr id="21" name="Picture 2" descr="personal-5483386_1280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3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8" name="Rechteck: abgerundete Ecken 17">
            <a:hlinkClick r:id="rId3" action="ppaction://hlinksldjump"/>
            <a:extLst>
              <a:ext uri="{FF2B5EF4-FFF2-40B4-BE49-F238E27FC236}">
                <a16:creationId xmlns:a16="http://schemas.microsoft.com/office/drawing/2014/main" id="{EA550A3E-21E6-3929-4F13-C7795B200B92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38665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5180" y="2202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Koordinierung inklusiver Beschulung und Umsetzung vor Ort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575A3D5-2980-80BE-AA6F-30D1A57C84A8}"/>
              </a:ext>
            </a:extLst>
          </p:cNvPr>
          <p:cNvSpPr/>
          <p:nvPr/>
        </p:nvSpPr>
        <p:spPr>
          <a:xfrm>
            <a:off x="3414257" y="1957685"/>
            <a:ext cx="3303040" cy="3303040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 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2" name="Picture 3" descr="Schulamt Logo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3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5" name="Rechteck: abgerundete Ecken 22">
            <a:hlinkClick r:id="rId6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62234" y="1233874"/>
            <a:ext cx="11502969" cy="4699337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FFC65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Positive Rahmenbedingungen schaffen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Haltung der Lehrkräfte, des Kollegiums, der Eltern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„Inklusive Gestaltung“ der Schulräume/Schulhäuser, z.B. Aufzug, Rampe, </a:t>
            </a:r>
            <a:r>
              <a:rPr kumimoji="0" lang="de-DE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deutl</a:t>
            </a: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Visualisierung, mögliche Rückzugszonen (Schallschutz), Induktionsschleifen, Soundsystem; Sitzordnung, Hilfsmittelangebote (Kopfhörer, Signalkarten,….)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Beschulung auf Grundlage individueller Förderpläne, bei Bedarf mit speziellem Fördermaterial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Möglichkeit der Nutzung einer Notenaussetzung oder des Nachteilsausgleiches zur lernzieldifferenten Beschulung des inklusiv zu beschulenden Kindes</a:t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" descr="personal-5483386_1280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7" name="Rechteck: abgerundete Ecken 16">
            <a:hlinkClick r:id="rId3" action="ppaction://hlinksldjump"/>
            <a:extLst>
              <a:ext uri="{FF2B5EF4-FFF2-40B4-BE49-F238E27FC236}">
                <a16:creationId xmlns:a16="http://schemas.microsoft.com/office/drawing/2014/main" id="{DB3C7CCD-60E0-7E53-9C1A-57A02F27AAED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680547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6"/>
          <p:cNvSpPr txBox="1">
            <a:spLocks/>
          </p:cNvSpPr>
          <p:nvPr/>
        </p:nvSpPr>
        <p:spPr>
          <a:xfrm>
            <a:off x="839182" y="1456170"/>
            <a:ext cx="10515600" cy="4833794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Schulamtsbezirk Dachau: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Alice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Nüßl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Rin, MS an der Anton-Günther-Straße, DAH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rPr>
              <a:t>rektorat@mag-dachau.de</a:t>
            </a: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Andrea Noha,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Rin, GS an der Anton-Günther-Straße, DAH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andrea.noha@grundschule-dachau-ost.de</a:t>
            </a: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Cordula Weber,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Rin, Grund- und Mittelschule </a:t>
            </a:r>
            <a:r>
              <a:rPr kumimoji="0" 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Odelzhausen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schulleitung@vs-odelzhausen.de</a:t>
            </a: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Schulamtsbezirk Fürstenfeldbruck: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Tanja Stock,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Rin, Grundschule an der </a:t>
            </a:r>
            <a:r>
              <a:rPr kumimoji="0" 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Cerveteristraße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FFB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5"/>
              </a:rPr>
              <a:t>schulleitung@gsc-ffb.de</a:t>
            </a: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Claudia Frisch,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Rin, Kerschensteiner Schule, Germering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Claudia.Frisch@germering.bayern.de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922858" y="270933"/>
            <a:ext cx="7187396" cy="990600"/>
          </a:xfrm>
          <a:prstGeom prst="roundRect">
            <a:avLst/>
          </a:prstGeom>
          <a:solidFill>
            <a:srgbClr val="FFD78E"/>
          </a:solidFill>
          <a:ln>
            <a:solidFill>
              <a:srgbClr val="CC99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Ansprechpartnerinnen 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Profilschulen</a:t>
            </a:r>
          </a:p>
        </p:txBody>
      </p:sp>
      <p:pic>
        <p:nvPicPr>
          <p:cNvPr id="4" name="Picture 2" descr="personal-5483386_1280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5" name="Picture 3" descr="Schulamt Logo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9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6" name="Picture 4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3" name="Rechteck: abgerundete Ecken 2">
            <a:hlinkClick r:id="rId7" action="ppaction://hlinksldjump"/>
            <a:extLst>
              <a:ext uri="{FF2B5EF4-FFF2-40B4-BE49-F238E27FC236}">
                <a16:creationId xmlns:a16="http://schemas.microsoft.com/office/drawing/2014/main" id="{F4968C1E-8C1D-69B4-7B8D-FA4CCD4B80D9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402778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88165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9" name="Rechteck: abgerundete Ecken 18">
            <a:hlinkClick r:id="rId3" action="ppaction://hlinksldjump"/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193354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Positive </a:t>
            </a:r>
            <a:br>
              <a:rPr lang="de-DE" sz="2400" dirty="0">
                <a:solidFill>
                  <a:schemeClr val="tx1"/>
                </a:solidFill>
              </a:rPr>
            </a:br>
            <a:r>
              <a:rPr lang="de-DE" sz="2400" dirty="0">
                <a:solidFill>
                  <a:schemeClr val="tx1"/>
                </a:solidFill>
              </a:rPr>
              <a:t>Rahmenbedingen schaffen</a:t>
            </a:r>
          </a:p>
        </p:txBody>
      </p:sp>
      <p:sp>
        <p:nvSpPr>
          <p:cNvPr id="20" name="Rechteck: abgerundete Ecken 19">
            <a:hlinkClick r:id="rId4" action="ppaction://hlinksldjump"/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Koordinierung inklusiver Beschulung und Umsetzung vor Ort</a:t>
            </a:r>
          </a:p>
        </p:txBody>
      </p:sp>
      <p:sp>
        <p:nvSpPr>
          <p:cNvPr id="21" name="Rechteck: abgerundete Ecken 20">
            <a:hlinkClick r:id="rId5" action="ppaction://hlinksldjump"/>
            <a:extLst>
              <a:ext uri="{FF2B5EF4-FFF2-40B4-BE49-F238E27FC236}">
                <a16:creationId xmlns:a16="http://schemas.microsoft.com/office/drawing/2014/main" id="{8DFE1C14-8860-087A-104C-04D2483BFCB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Anlassbezogene Beratung</a:t>
            </a:r>
          </a:p>
        </p:txBody>
      </p:sp>
      <p:sp>
        <p:nvSpPr>
          <p:cNvPr id="22" name="Rechteck: abgerundete Ecken 21">
            <a:hlinkClick r:id="rId6" action="ppaction://hlinksldjump"/>
            <a:extLst>
              <a:ext uri="{FF2B5EF4-FFF2-40B4-BE49-F238E27FC236}">
                <a16:creationId xmlns:a16="http://schemas.microsoft.com/office/drawing/2014/main" id="{B6643C87-7F31-6B3B-608A-F33CC58DFE8F}"/>
              </a:ext>
            </a:extLst>
          </p:cNvPr>
          <p:cNvSpPr/>
          <p:nvPr/>
        </p:nvSpPr>
        <p:spPr>
          <a:xfrm>
            <a:off x="46458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Networking</a:t>
            </a:r>
          </a:p>
        </p:txBody>
      </p:sp>
      <p:sp>
        <p:nvSpPr>
          <p:cNvPr id="23" name="Rechteck: abgerundete Ecken 22">
            <a:hlinkClick r:id="rId7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84231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Qualitätssicherung</a:t>
            </a:r>
          </a:p>
        </p:txBody>
      </p:sp>
      <p:sp>
        <p:nvSpPr>
          <p:cNvPr id="11" name="Ellipse 10">
            <a:hlinkClick r:id="rId8" action="ppaction://hlinksldjump"/>
            <a:extLst>
              <a:ext uri="{FF2B5EF4-FFF2-40B4-BE49-F238E27FC236}">
                <a16:creationId xmlns:a16="http://schemas.microsoft.com/office/drawing/2014/main" id="{9575A3D5-2980-80BE-AA6F-30D1A57C84A8}"/>
              </a:ext>
            </a:extLst>
          </p:cNvPr>
          <p:cNvSpPr/>
          <p:nvPr/>
        </p:nvSpPr>
        <p:spPr>
          <a:xfrm>
            <a:off x="3414257" y="1957685"/>
            <a:ext cx="3303040" cy="3303040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 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5" name="Picture 2" descr="personal-5483386_1280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3" descr="Schulamt Logo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2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7" name="Picture 4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7" name="Rechteck: abgerundete Ecken 16">
            <a:hlinkClick r:id="rId10" action="ppaction://hlinksldjump"/>
            <a:extLst>
              <a:ext uri="{FF2B5EF4-FFF2-40B4-BE49-F238E27FC236}">
                <a16:creationId xmlns:a16="http://schemas.microsoft.com/office/drawing/2014/main" id="{4FCA5F41-6CD6-87AB-EAAA-2A3648F6E610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430814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2880" y="212925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: abgerundete Ecken 18">
            <a:hlinkClick r:id="rId2" action="ppaction://hlinksldjump"/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399829" y="2128994"/>
            <a:ext cx="3832844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Beratung von Eltern und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Lehrkräften</a:t>
            </a:r>
          </a:p>
        </p:txBody>
      </p:sp>
      <p:sp>
        <p:nvSpPr>
          <p:cNvPr id="20" name="Rechteck: abgerundete Ecken 19">
            <a:hlinkClick r:id="rId3" action="ppaction://hlinksldjump"/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488313" y="3749614"/>
            <a:ext cx="3832845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Kooperation mit internen und externen Fachkräften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hteck: abgerundete Ecken 21">
            <a:hlinkClick r:id="rId4" action="ppaction://hlinksldjump"/>
            <a:extLst>
              <a:ext uri="{FF2B5EF4-FFF2-40B4-BE49-F238E27FC236}">
                <a16:creationId xmlns:a16="http://schemas.microsoft.com/office/drawing/2014/main" id="{B6643C87-7F31-6B3B-608A-F33CC58DFE8F}"/>
              </a:ext>
            </a:extLst>
          </p:cNvPr>
          <p:cNvSpPr/>
          <p:nvPr/>
        </p:nvSpPr>
        <p:spPr>
          <a:xfrm>
            <a:off x="31710" y="374961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Kooperation mit der Jugendhilfe</a:t>
            </a:r>
          </a:p>
        </p:txBody>
      </p:sp>
      <p:sp>
        <p:nvSpPr>
          <p:cNvPr id="23" name="Rechteck: abgerundete Ecken 22">
            <a:hlinkClick r:id="rId5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163006" y="21289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Diagnostik</a:t>
            </a:r>
          </a:p>
        </p:txBody>
      </p:sp>
      <p:sp>
        <p:nvSpPr>
          <p:cNvPr id="17" name="Ellipse 16">
            <a:hlinkClick r:id="rId6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/>
              </a:gs>
              <a:gs pos="100000">
                <a:srgbClr val="CC99FF"/>
              </a:gs>
            </a:gsLst>
          </a:gradFill>
          <a:ln>
            <a:solidFill>
              <a:srgbClr val="9966F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</a:t>
            </a: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Beratungslehr-kräfte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pic>
        <p:nvPicPr>
          <p:cNvPr id="25" name="Picture 2" descr="personal-5483386_1280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3" descr="Schulamt Logo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9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7" name="Picture 4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6" name="Rechteck: abgerundete Ecken 5">
            <a:hlinkClick r:id="rId7" action="ppaction://hlinksldjump"/>
            <a:extLst>
              <a:ext uri="{FF2B5EF4-FFF2-40B4-BE49-F238E27FC236}">
                <a16:creationId xmlns:a16="http://schemas.microsoft.com/office/drawing/2014/main" id="{5E61E727-6FE2-40D5-7111-3BBA1D2CCDE6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405138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Schulent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-wicklung</a:t>
            </a: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4961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399829" y="21289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Beratung von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Lehrern und Eltern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488314" y="374961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Kooperation mit MSD,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BL, </a:t>
            </a:r>
            <a:r>
              <a:rPr kumimoji="0" 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Externe, JA, SA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/>
              </a:gs>
              <a:gs pos="100000">
                <a:srgbClr val="CC99FF"/>
              </a:gs>
            </a:gsLst>
          </a:gradFill>
          <a:ln>
            <a:solidFill>
              <a:srgbClr val="9966F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BL, </a:t>
            </a:r>
            <a:r>
              <a:rPr kumimoji="0" lang="de-DE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pic>
        <p:nvPicPr>
          <p:cNvPr id="21" name="Grafik 20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092" y="4532355"/>
            <a:ext cx="494514" cy="515336"/>
          </a:xfrm>
          <a:prstGeom prst="rect">
            <a:avLst/>
          </a:prstGeom>
        </p:spPr>
      </p:pic>
      <p:sp>
        <p:nvSpPr>
          <p:cNvPr id="25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62234" y="139898"/>
            <a:ext cx="11599641" cy="6158634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6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BE7DFF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Diagnostik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Durch Beratungslehrkräfte und SchulpsychologInnen kann im Bedarfsfall eine Überprüfung der kognitiven Leistungsfähigkeit (Schulleistungsdiagnostik/ Begabungsdiagnostik) erfolgen.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Darüber hinaus ist eine differenzierte Abklärung weiterer Fragestellungen in Zusammenhang mit Schulleistungsproblemen auch im inklusiven Setting möglich (Motivation, Fähigkeitsselbstkonzept, Konzentration, Leistungs- und Prüfungsangst).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Schulpsychologische Diagnostik kann – unabhängig von der zugrundeliegenden Beeinträchtigung – der Erfassung weiterer (prä-)klinischer Störungsbilder dienen.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Psychologische Beratung erfolgt auf der Basis pädagogisch-psychologischer Differentialdiagnostik, dabei liegt der Fokus auf der Erfassung der Ursachen von Lern- und Leistungsschwierigkeiten, Verhaltensproblemen und seelischen Konflikten.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Durch SchulpsychologInnen erfolgt die Interpretation und Einordnung fachärztlich-psychiatrischer Befunde.</a:t>
            </a:r>
          </a:p>
        </p:txBody>
      </p:sp>
      <p:pic>
        <p:nvPicPr>
          <p:cNvPr id="26" name="Picture 4">
            <a:hlinkClick r:id="rId5" action="ppaction://hlinksldjump"/>
            <a:extLst>
              <a:ext uri="{FF2B5EF4-FFF2-40B4-BE49-F238E27FC236}">
                <a16:creationId xmlns:a16="http://schemas.microsoft.com/office/drawing/2014/main" id="{11ACA47D-6DD2-4861-8C40-65AFD6A28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3" name="Picture 3" descr="Schulamt Logo">
            <a:hlinkClick r:id="rId5" action="ppaction://hlinksldjump"/>
            <a:extLst>
              <a:ext uri="{FF2B5EF4-FFF2-40B4-BE49-F238E27FC236}">
                <a16:creationId xmlns:a16="http://schemas.microsoft.com/office/drawing/2014/main" id="{042CD8CC-36F1-485C-8A90-C60A38329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6" name="Rechteck: abgerundete Ecken 5">
            <a:hlinkClick r:id="rId5" action="ppaction://hlinksldjump"/>
            <a:extLst>
              <a:ext uri="{FF2B5EF4-FFF2-40B4-BE49-F238E27FC236}">
                <a16:creationId xmlns:a16="http://schemas.microsoft.com/office/drawing/2014/main" id="{595D4D9B-D142-4543-4820-0B3DCDEAE4E2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00749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11211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399829" y="21289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Beratung von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Lehrern und Eltern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488314" y="374961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Kooperation mit MSD,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BL, </a:t>
            </a:r>
            <a:r>
              <a:rPr kumimoji="0" 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Externe, JA, SA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/>
              </a:gs>
              <a:gs pos="100000">
                <a:srgbClr val="CC99FF"/>
              </a:gs>
            </a:gsLst>
          </a:gradFill>
          <a:ln>
            <a:solidFill>
              <a:srgbClr val="9966F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BL, </a:t>
            </a:r>
            <a:r>
              <a:rPr kumimoji="0" lang="de-DE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pic>
        <p:nvPicPr>
          <p:cNvPr id="21" name="Grafik 20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092" y="4532355"/>
            <a:ext cx="494514" cy="515336"/>
          </a:xfrm>
          <a:prstGeom prst="rect">
            <a:avLst/>
          </a:prstGeom>
        </p:spPr>
      </p:pic>
      <p:sp>
        <p:nvSpPr>
          <p:cNvPr id="25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6" y="2059140"/>
            <a:ext cx="11502969" cy="2997438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6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BE7DFF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Kooperation mit der Jugendhilfe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Vernetzung mit der Jugendhilfe zur Abklärung möglicher Unterstützungsangebote, z.B. die Bewilligung einer Schulbegleitung bei Autismus-Spektrum-Störungen 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Fachlich-psychologische Stellungnahmen zur Vorlage bei der Jugendhilfe, z.B. zur Beantragung von Jugendhilfeleistungen</a:t>
            </a:r>
          </a:p>
        </p:txBody>
      </p:sp>
      <p:pic>
        <p:nvPicPr>
          <p:cNvPr id="26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7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8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6" name="Rechteck: abgerundete Ecken 5">
            <a:hlinkClick r:id="rId5" action="ppaction://hlinksldjump"/>
            <a:extLst>
              <a:ext uri="{FF2B5EF4-FFF2-40B4-BE49-F238E27FC236}">
                <a16:creationId xmlns:a16="http://schemas.microsoft.com/office/drawing/2014/main" id="{DABB7664-F2C2-49C7-AC7B-845DBEE2B24D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68395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Schulent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-wicklung</a:t>
            </a: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4961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399829" y="21289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Beratung von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Lehrern und Eltern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488314" y="374961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Kooperation mit MSD,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BL, </a:t>
            </a:r>
            <a:r>
              <a:rPr kumimoji="0" 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Externe, JA, SA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/>
              </a:gs>
              <a:gs pos="100000">
                <a:srgbClr val="CC99FF"/>
              </a:gs>
            </a:gsLst>
          </a:gradFill>
          <a:ln>
            <a:solidFill>
              <a:srgbClr val="9966F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BL, </a:t>
            </a:r>
            <a:r>
              <a:rPr kumimoji="0" lang="de-DE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pic>
        <p:nvPicPr>
          <p:cNvPr id="21" name="Grafik 20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092" y="4532355"/>
            <a:ext cx="494514" cy="515336"/>
          </a:xfrm>
          <a:prstGeom prst="rect">
            <a:avLst/>
          </a:prstGeom>
        </p:spPr>
      </p:pic>
      <p:sp>
        <p:nvSpPr>
          <p:cNvPr id="25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475937" y="139898"/>
            <a:ext cx="11502969" cy="6200744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6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BE7DFF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Beratung von Eltern und Lehrkräften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von Eltern zum Umgang mit problematischen schulischen Situationen im inklusiven Unterricht und im häuslichen Lernen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Hinweise für Eltern zu externen Hilfsangeboten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zur Schullaufbahn, z.B. Verweis auf die Adolf-Kolping-Berufsschule München</a:t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(private, staatl. anerkannte Berufsschule zur sonderpädagogischen Förderung mit dem Schwerpunkt Lernen)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von Lehrkräften zum Umgang mit problematischen schulischen Situationen im inklusiven Unterricht unter Berücksichtigung des jeweiligen Förderschwerpunktes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Aufklärung und Information zu spezifischen Ausdrucksformen von vorhandenen Erkrankungen und Behinderungen sowie zur Beantragung von Förderstunden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Vernetzungsangebote und Angebote der konkreten Unterstützung im jeweiligen Landkreis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Angebot der Kollegialen Fallbesprechung</a:t>
            </a:r>
          </a:p>
        </p:txBody>
      </p:sp>
      <p:pic>
        <p:nvPicPr>
          <p:cNvPr id="23" name="Picture 4">
            <a:hlinkClick r:id="rId5" action="ppaction://hlinksldjump"/>
            <a:extLst>
              <a:ext uri="{FF2B5EF4-FFF2-40B4-BE49-F238E27FC236}">
                <a16:creationId xmlns:a16="http://schemas.microsoft.com/office/drawing/2014/main" id="{3200F477-97EF-4C63-BCD1-36B219B68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6" name="Picture 3" descr="Schulamt Logo">
            <a:hlinkClick r:id="rId5" action="ppaction://hlinksldjump"/>
            <a:extLst>
              <a:ext uri="{FF2B5EF4-FFF2-40B4-BE49-F238E27FC236}">
                <a16:creationId xmlns:a16="http://schemas.microsoft.com/office/drawing/2014/main" id="{8A4E92D8-9751-4EBC-E5F3-FEA044AED6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1" name="Rechteck: abgerundete Ecken 10">
            <a:hlinkClick r:id="rId5" action="ppaction://hlinksldjump"/>
            <a:extLst>
              <a:ext uri="{FF2B5EF4-FFF2-40B4-BE49-F238E27FC236}">
                <a16:creationId xmlns:a16="http://schemas.microsoft.com/office/drawing/2014/main" id="{B3C54C27-DF20-8E71-5B31-C7FC7E533306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59721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14451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399829" y="21289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Beratung von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Lehrern und Eltern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488314" y="374961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Kooperation mit MSD,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BL, </a:t>
            </a:r>
            <a:r>
              <a:rPr kumimoji="0" 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Externe, JA, SA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/>
              </a:gs>
              <a:gs pos="100000">
                <a:srgbClr val="CC99FF"/>
              </a:gs>
            </a:gsLst>
          </a:gradFill>
          <a:ln>
            <a:solidFill>
              <a:srgbClr val="9966F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BL, </a:t>
            </a:r>
            <a:r>
              <a:rPr kumimoji="0" lang="de-DE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pic>
        <p:nvPicPr>
          <p:cNvPr id="21" name="Grafik 20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092" y="4532355"/>
            <a:ext cx="494514" cy="515336"/>
          </a:xfrm>
          <a:prstGeom prst="rect">
            <a:avLst/>
          </a:prstGeom>
        </p:spPr>
      </p:pic>
      <p:sp>
        <p:nvSpPr>
          <p:cNvPr id="25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6" y="1364746"/>
            <a:ext cx="11502969" cy="4128508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BE7DFF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Kooperation mit internen und externen Fachkräften 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BE7DFF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BE7DFF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Schulsozialarbeit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BE7DFF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Jugendhilfe etc.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Multiprofessionelle Teams für interdisziplinare Fallbesprechungen, sowie zur Klärung der konkreten Unterstützungsmöglichkeiten durch die jeweiligen Professionen.</a:t>
            </a:r>
          </a:p>
        </p:txBody>
      </p:sp>
      <p:pic>
        <p:nvPicPr>
          <p:cNvPr id="22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3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6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6" name="Rechteck: abgerundete Ecken 5">
            <a:hlinkClick r:id="rId5" action="ppaction://hlinksldjump"/>
            <a:extLst>
              <a:ext uri="{FF2B5EF4-FFF2-40B4-BE49-F238E27FC236}">
                <a16:creationId xmlns:a16="http://schemas.microsoft.com/office/drawing/2014/main" id="{ABB5D71A-C2CF-0EAD-56D3-938551D27F7C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61201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6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Schulamtsbezirk Dachau: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Nora Streicher,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Beratungslehrerin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rPr>
              <a:t>Streicher@msindersdorf.de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Schulamtsbezirk Fürstenfeldbruck: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Hellen Thierauf-Renner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Beratungsrektorin Beratungslehrkräfte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h.thierauf@schulberatung.gsms-ob.de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922858" y="270933"/>
            <a:ext cx="7187396" cy="990600"/>
          </a:xfrm>
          <a:prstGeom prst="roundRect">
            <a:avLst/>
          </a:prstGeom>
          <a:solidFill>
            <a:srgbClr val="CC99FF"/>
          </a:solidFill>
          <a:ln>
            <a:solidFill>
              <a:srgbClr val="CC99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Ansprechpartnerinnen 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Schulberatung</a:t>
            </a:r>
          </a:p>
        </p:txBody>
      </p:sp>
      <p:pic>
        <p:nvPicPr>
          <p:cNvPr id="5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6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7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" name="Rechteck: abgerundete Ecken 1">
            <a:hlinkClick r:id="rId4" action="ppaction://hlinksldjump"/>
            <a:extLst>
              <a:ext uri="{FF2B5EF4-FFF2-40B4-BE49-F238E27FC236}">
                <a16:creationId xmlns:a16="http://schemas.microsoft.com/office/drawing/2014/main" id="{332B8B20-E0DD-D408-797A-445D0532460F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261247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1" name="Ellipse 10"/>
          <p:cNvSpPr/>
          <p:nvPr/>
        </p:nvSpPr>
        <p:spPr>
          <a:xfrm>
            <a:off x="2118558" y="615290"/>
            <a:ext cx="5794438" cy="579443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9" name="Rechteck: abgerundete Ecken 18">
            <a:hlinkClick r:id="rId3" action="ppaction://hlinksldjump"/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193354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Impulse setzen</a:t>
            </a:r>
          </a:p>
        </p:txBody>
      </p:sp>
      <p:sp>
        <p:nvSpPr>
          <p:cNvPr id="20" name="Rechteck: abgerundete Ecken 19">
            <a:hlinkClick r:id="rId4" action="ppaction://hlinksldjump"/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Ansprechpartner für die Akteure</a:t>
            </a:r>
          </a:p>
        </p:txBody>
      </p:sp>
      <p:sp>
        <p:nvSpPr>
          <p:cNvPr id="21" name="Rechteck: abgerundete Ecken 20">
            <a:hlinkClick r:id="rId3" action="ppaction://hlinksldjump"/>
            <a:extLst>
              <a:ext uri="{FF2B5EF4-FFF2-40B4-BE49-F238E27FC236}">
                <a16:creationId xmlns:a16="http://schemas.microsoft.com/office/drawing/2014/main" id="{8DFE1C14-8860-087A-104C-04D2483BFCB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Prozesse Beobachten und begleiten</a:t>
            </a:r>
          </a:p>
        </p:txBody>
      </p:sp>
      <p:sp>
        <p:nvSpPr>
          <p:cNvPr id="23" name="Rechteck: abgerundete Ecken 22">
            <a:hlinkClick r:id="rId3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84231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Sicherung von Qualitätsstandards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2" name="Rechteck: abgerundete Ecken 21">
            <a:hlinkClick r:id="rId3" action="ppaction://hlinksldjump"/>
            <a:extLst>
              <a:ext uri="{FF2B5EF4-FFF2-40B4-BE49-F238E27FC236}">
                <a16:creationId xmlns:a16="http://schemas.microsoft.com/office/drawing/2014/main" id="{B6643C87-7F31-6B3B-608A-F33CC58DFE8F}"/>
              </a:ext>
            </a:extLst>
          </p:cNvPr>
          <p:cNvSpPr/>
          <p:nvPr/>
        </p:nvSpPr>
        <p:spPr>
          <a:xfrm>
            <a:off x="46458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Koordinierung inklusiver Entwicklungen im Schulamtsbezirk</a:t>
            </a:r>
          </a:p>
        </p:txBody>
      </p:sp>
      <p:sp>
        <p:nvSpPr>
          <p:cNvPr id="17" name="Ellipse 16">
            <a:hlinkClick r:id="rId4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4000" b="1" dirty="0"/>
              <a:t>Schulamt</a:t>
            </a:r>
          </a:p>
        </p:txBody>
      </p:sp>
      <p:pic>
        <p:nvPicPr>
          <p:cNvPr id="27" name="Grafik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9" name="Picture 2" descr="personal-5483386_1280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31" name="Picture 3" descr="Schulamt Logo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32" name="Picture 4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33" name="Grafik 32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95566" y="443593"/>
            <a:ext cx="445090" cy="445090"/>
          </a:xfrm>
          <a:prstGeom prst="rect">
            <a:avLst/>
          </a:prstGeom>
        </p:spPr>
      </p:pic>
      <p:sp>
        <p:nvSpPr>
          <p:cNvPr id="25" name="Rechteck: abgerundete Ecken 24">
            <a:hlinkClick r:id="rId6" action="ppaction://hlinksldjump"/>
            <a:extLst>
              <a:ext uri="{FF2B5EF4-FFF2-40B4-BE49-F238E27FC236}">
                <a16:creationId xmlns:a16="http://schemas.microsoft.com/office/drawing/2014/main" id="{5022C697-1C12-A1DB-D0C0-611ACD3DCBB2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784913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8164" y="207857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: abgerundete Ecken 18">
            <a:hlinkClick r:id="rId2" action="ppaction://hlinksldjump"/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399829" y="2128994"/>
            <a:ext cx="3832844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Beratung von Eltern und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Lehrkräften</a:t>
            </a:r>
          </a:p>
        </p:txBody>
      </p:sp>
      <p:sp>
        <p:nvSpPr>
          <p:cNvPr id="20" name="Rechteck: abgerundete Ecken 19">
            <a:hlinkClick r:id="rId3" action="ppaction://hlinksldjump"/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488313" y="3749614"/>
            <a:ext cx="3832845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Kooperation mit internen und externen Fachkräften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hteck: abgerundete Ecken 21">
            <a:hlinkClick r:id="rId4" action="ppaction://hlinksldjump"/>
            <a:extLst>
              <a:ext uri="{FF2B5EF4-FFF2-40B4-BE49-F238E27FC236}">
                <a16:creationId xmlns:a16="http://schemas.microsoft.com/office/drawing/2014/main" id="{B6643C87-7F31-6B3B-608A-F33CC58DFE8F}"/>
              </a:ext>
            </a:extLst>
          </p:cNvPr>
          <p:cNvSpPr/>
          <p:nvPr/>
        </p:nvSpPr>
        <p:spPr>
          <a:xfrm>
            <a:off x="31710" y="374961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Kooperation mit der Jugendhilfe</a:t>
            </a:r>
          </a:p>
        </p:txBody>
      </p:sp>
      <p:sp>
        <p:nvSpPr>
          <p:cNvPr id="23" name="Rechteck: abgerundete Ecken 22">
            <a:hlinkClick r:id="rId5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163006" y="21289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Diagnostik</a:t>
            </a:r>
          </a:p>
        </p:txBody>
      </p:sp>
      <p:sp>
        <p:nvSpPr>
          <p:cNvPr id="17" name="Ellipse 16">
            <a:hlinkClick r:id="rId6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/>
              </a:gs>
              <a:gs pos="100000">
                <a:srgbClr val="CC99FF"/>
              </a:gs>
            </a:gsLst>
          </a:gradFill>
          <a:ln>
            <a:solidFill>
              <a:srgbClr val="9966F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</a:t>
            </a: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Beratungslehr-kräfte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pic>
        <p:nvPicPr>
          <p:cNvPr id="25" name="Picture 2" descr="personal-5483386_1280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3" descr="Schulamt Logo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9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7" name="Picture 4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6" name="Rechteck: abgerundete Ecken 5">
            <a:hlinkClick r:id="rId7" action="ppaction://hlinksldjump"/>
            <a:extLst>
              <a:ext uri="{FF2B5EF4-FFF2-40B4-BE49-F238E27FC236}">
                <a16:creationId xmlns:a16="http://schemas.microsoft.com/office/drawing/2014/main" id="{63160168-C3E2-03A1-09E1-FD934EA30F29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58997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562064" y="2335473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Tägliche Begegnung an vorderster Front</a:t>
            </a: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8DFE1C14-8860-087A-104C-04D2483BFCB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Ansprechpartner für die ganze Schulfamilie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F1B3175D-A85D-3ECD-B7C7-A2C70677A0E7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D9491AF1-1219-96E8-EF2E-601656647ACB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52394" y="2328099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Netzwerkarbeit: </a:t>
            </a:r>
            <a:br>
              <a:rPr lang="de-DE" sz="2400" dirty="0">
                <a:solidFill>
                  <a:schemeClr val="tx1"/>
                </a:solidFill>
              </a:rPr>
            </a:br>
            <a:r>
              <a:rPr lang="de-DE" sz="2400" dirty="0">
                <a:solidFill>
                  <a:schemeClr val="tx1"/>
                </a:solidFill>
              </a:rPr>
              <a:t>MSD, Fachkräfte, Schulpsychologie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575A3D5-2980-80BE-AA6F-30D1A57C84A8}"/>
              </a:ext>
            </a:extLst>
          </p:cNvPr>
          <p:cNvSpPr/>
          <p:nvPr/>
        </p:nvSpPr>
        <p:spPr>
          <a:xfrm>
            <a:off x="3414257" y="1957685"/>
            <a:ext cx="3303040" cy="3303040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Sozial-pädagogen</a:t>
            </a:r>
          </a:p>
        </p:txBody>
      </p:sp>
      <p:pic>
        <p:nvPicPr>
          <p:cNvPr id="22" name="Picture 2" descr="personal-5483386_1280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3" descr="Schulamt Logo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6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86AE2760-ED67-7A2D-691E-7BF3ACCDFCFE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984001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4000174" y="21298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: abgerundete Ecken 18">
            <a:hlinkClick r:id="rId2" action="ppaction://hlinksldjump"/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5691909" y="1155605"/>
            <a:ext cx="3528000" cy="1152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Fallmanagement</a:t>
            </a: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b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Zusammenarbeit mit dienstvorgesetzten Ebenen</a:t>
            </a:r>
          </a:p>
        </p:txBody>
      </p:sp>
      <p:sp>
        <p:nvSpPr>
          <p:cNvPr id="20" name="Rechteck: abgerundete Ecken 19">
            <a:hlinkClick r:id="rId3" action="ppaction://hlinksldjump"/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24443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Vernetzung mit internen Fachkräften</a:t>
            </a:r>
          </a:p>
        </p:txBody>
      </p:sp>
      <p:sp>
        <p:nvSpPr>
          <p:cNvPr id="21" name="Rechteck: abgerundete Ecken 20">
            <a:hlinkClick r:id="rId4" action="ppaction://hlinksldjump"/>
            <a:extLst>
              <a:ext uri="{FF2B5EF4-FFF2-40B4-BE49-F238E27FC236}">
                <a16:creationId xmlns:a16="http://schemas.microsoft.com/office/drawing/2014/main" id="{8DFE1C14-8860-087A-104C-04D2483BFCB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Vernetzung mit externen Fachkräften</a:t>
            </a:r>
          </a:p>
        </p:txBody>
      </p:sp>
      <p:sp>
        <p:nvSpPr>
          <p:cNvPr id="23" name="Rechteck: abgerundete Ecken 22">
            <a:hlinkClick r:id="rId5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811932" y="1155605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Sicherung von Qualitätsstandards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hteck: abgerundete Ecken 21">
            <a:hlinkClick r:id="rId6" action="ppaction://hlinksldjump"/>
            <a:extLst>
              <a:ext uri="{FF2B5EF4-FFF2-40B4-BE49-F238E27FC236}">
                <a16:creationId xmlns:a16="http://schemas.microsoft.com/office/drawing/2014/main" id="{B6643C87-7F31-6B3B-608A-F33CC58DFE8F}"/>
              </a:ext>
            </a:extLst>
          </p:cNvPr>
          <p:cNvSpPr/>
          <p:nvPr/>
        </p:nvSpPr>
        <p:spPr>
          <a:xfrm>
            <a:off x="46458" y="24443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Eltern</a:t>
            </a:r>
          </a:p>
        </p:txBody>
      </p:sp>
      <p:sp>
        <p:nvSpPr>
          <p:cNvPr id="11" name="Rechteck: abgerundete Ecken 10">
            <a:hlinkClick r:id="rId7" action="ppaction://hlinksldjump"/>
            <a:extLst>
              <a:ext uri="{FF2B5EF4-FFF2-40B4-BE49-F238E27FC236}">
                <a16:creationId xmlns:a16="http://schemas.microsoft.com/office/drawing/2014/main" id="{93ED4848-7D5A-538E-7CBC-1729369D3D5E}"/>
              </a:ext>
            </a:extLst>
          </p:cNvPr>
          <p:cNvSpPr/>
          <p:nvPr/>
        </p:nvSpPr>
        <p:spPr>
          <a:xfrm>
            <a:off x="6412123" y="3793763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Fortbildung /</a:t>
            </a:r>
            <a:b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Fallsupervision</a:t>
            </a:r>
          </a:p>
        </p:txBody>
      </p:sp>
      <p:sp>
        <p:nvSpPr>
          <p:cNvPr id="25" name="Rechteck: abgerundete Ecken 24">
            <a:hlinkClick r:id="rId8" action="ppaction://hlinksldjump"/>
            <a:extLst>
              <a:ext uri="{FF2B5EF4-FFF2-40B4-BE49-F238E27FC236}">
                <a16:creationId xmlns:a16="http://schemas.microsoft.com/office/drawing/2014/main" id="{43C4D6F3-1E90-4B63-2C98-6FDF7215A757}"/>
              </a:ext>
            </a:extLst>
          </p:cNvPr>
          <p:cNvSpPr/>
          <p:nvPr/>
        </p:nvSpPr>
        <p:spPr>
          <a:xfrm>
            <a:off x="153174" y="3786389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Schulleitungen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 konkreten Einzelfall</a:t>
            </a:r>
          </a:p>
        </p:txBody>
      </p:sp>
      <p:sp>
        <p:nvSpPr>
          <p:cNvPr id="17" name="Ellipse 16">
            <a:hlinkClick r:id="rId9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B5D5A7">
                  <a:lumMod val="90000"/>
                  <a:lumOff val="10000"/>
                </a:srgbClr>
              </a:gs>
              <a:gs pos="50000">
                <a:srgbClr val="B5D5A7">
                  <a:lumMod val="95000"/>
                  <a:lumOff val="5000"/>
                </a:srgbClr>
              </a:gs>
              <a:gs pos="100000">
                <a:srgbClr val="B5D5A7">
                  <a:lumMod val="95000"/>
                  <a:lumOff val="5000"/>
                </a:srgbClr>
              </a:gs>
            </a:gsLst>
          </a:gradFill>
          <a:ln>
            <a:solidFill>
              <a:schemeClr val="accent6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Beratungs-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rektorInnen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Schulpsychologie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 den Inklusions-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beratungsstellen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22092" y="4676291"/>
            <a:ext cx="494514" cy="515336"/>
          </a:xfrm>
          <a:prstGeom prst="rect">
            <a:avLst/>
          </a:prstGeom>
        </p:spPr>
      </p:pic>
      <p:pic>
        <p:nvPicPr>
          <p:cNvPr id="29" name="Picture 2" descr="personal-5483386_1280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30" name="Picture 3" descr="Schulamt Logo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31" name="Picture 4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8" name="Rechteck: abgerundete Ecken 7">
            <a:hlinkClick r:id="rId11" action="ppaction://hlinksldjump"/>
            <a:extLst>
              <a:ext uri="{FF2B5EF4-FFF2-40B4-BE49-F238E27FC236}">
                <a16:creationId xmlns:a16="http://schemas.microsoft.com/office/drawing/2014/main" id="{051A1AB0-2D0D-A8DD-2080-2B622707C0F6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439365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2707" y="21808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B5D5A7">
                  <a:lumMod val="90000"/>
                  <a:lumOff val="10000"/>
                </a:srgbClr>
              </a:gs>
              <a:gs pos="50000">
                <a:srgbClr val="B5D5A7">
                  <a:lumMod val="95000"/>
                  <a:lumOff val="5000"/>
                </a:srgbClr>
              </a:gs>
              <a:gs pos="100000">
                <a:srgbClr val="B5D5A7">
                  <a:lumMod val="95000"/>
                  <a:lumOff val="5000"/>
                </a:srgbClr>
              </a:gs>
            </a:gsLst>
          </a:gradFill>
          <a:ln>
            <a:solidFill>
              <a:schemeClr val="accent6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92" y="4676291"/>
            <a:ext cx="494514" cy="515336"/>
          </a:xfrm>
          <a:prstGeom prst="rect">
            <a:avLst/>
          </a:prstGeom>
        </p:spPr>
      </p:pic>
      <p:sp>
        <p:nvSpPr>
          <p:cNvPr id="27" name="Rechteck: abgerundete Ecken 22">
            <a:hlinkClick r:id="rId3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6" y="1351064"/>
            <a:ext cx="11502969" cy="4155877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B5D5A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Sicherung von Qualitätsstandards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Fortbildungen und Supervision für inklusiv unterrichtende Lehrkräfte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Leitung von Arbeitskreisen Inklusion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Landkreisübergeordnete Vernetzung (DAH, FFB, LL, STA) zur fachlichen Abstimmung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Regelmäßige eigene Fort- und Weiterbildung zu inklusiven Fragestellungen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Fachliche Vernetzung mit den Schulämtern DAH und FFB sowie mit der Regierung von Oberbayern</a:t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9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30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8" name="Rechteck: abgerundete Ecken 7">
            <a:hlinkClick r:id="rId4" action="ppaction://hlinksldjump"/>
            <a:extLst>
              <a:ext uri="{FF2B5EF4-FFF2-40B4-BE49-F238E27FC236}">
                <a16:creationId xmlns:a16="http://schemas.microsoft.com/office/drawing/2014/main" id="{02E6B98E-6733-32EC-32F1-546C7C96C0FD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002659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Schulent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-wicklung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4961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B5D5A7">
                  <a:lumMod val="90000"/>
                  <a:lumOff val="10000"/>
                </a:srgbClr>
              </a:gs>
              <a:gs pos="50000">
                <a:srgbClr val="B5D5A7">
                  <a:lumMod val="95000"/>
                  <a:lumOff val="5000"/>
                </a:srgbClr>
              </a:gs>
              <a:gs pos="100000">
                <a:srgbClr val="B5D5A7">
                  <a:lumMod val="95000"/>
                  <a:lumOff val="5000"/>
                </a:srgbClr>
              </a:gs>
            </a:gsLst>
          </a:gradFill>
          <a:ln>
            <a:solidFill>
              <a:schemeClr val="accent6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92" y="4676291"/>
            <a:ext cx="494514" cy="515336"/>
          </a:xfrm>
          <a:prstGeom prst="rect">
            <a:avLst/>
          </a:prstGeom>
        </p:spPr>
      </p:pic>
      <p:sp>
        <p:nvSpPr>
          <p:cNvPr id="27" name="Rechteck: abgerundete Ecken 22">
            <a:hlinkClick r:id="rId3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477264" y="158153"/>
            <a:ext cx="11502969" cy="5594449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B5D5A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Beratung von Eltern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von Eltern mit chronisch kranken und behinderten Kindern auf der Grundlage vorliegender Diagnostik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Prinzipien: ergebnisoffen, fachlich übergreifend, vertraulich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zur Einschulung, bei Übergängen und Schulwechseln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bei der Suche nach geeigneten Beschulungsorten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Unterstützung bei der Suche nach der geeigneten Förderart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hinsichtlich der Unterstützungsmöglichkeiten durch inklusive Unterrichtsgestaltung, Schulbegleitung, Hilfsmaterialien etc.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8" name="Rechteck: abgerundete Ecken 7">
            <a:hlinkClick r:id="rId4" action="ppaction://hlinksldjump"/>
            <a:extLst>
              <a:ext uri="{FF2B5EF4-FFF2-40B4-BE49-F238E27FC236}">
                <a16:creationId xmlns:a16="http://schemas.microsoft.com/office/drawing/2014/main" id="{A5437722-FDAB-F057-689E-41AFD657F0F4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55684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4001679" y="21073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B5D5A7">
                  <a:lumMod val="90000"/>
                  <a:lumOff val="10000"/>
                </a:srgbClr>
              </a:gs>
              <a:gs pos="50000">
                <a:srgbClr val="B5D5A7">
                  <a:lumMod val="95000"/>
                  <a:lumOff val="5000"/>
                </a:srgbClr>
              </a:gs>
              <a:gs pos="100000">
                <a:srgbClr val="B5D5A7">
                  <a:lumMod val="95000"/>
                  <a:lumOff val="5000"/>
                </a:srgbClr>
              </a:gs>
            </a:gsLst>
          </a:gradFill>
          <a:ln>
            <a:solidFill>
              <a:schemeClr val="accent6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92" y="4676291"/>
            <a:ext cx="494514" cy="515336"/>
          </a:xfrm>
          <a:prstGeom prst="rect">
            <a:avLst/>
          </a:prstGeom>
        </p:spPr>
      </p:pic>
      <p:sp>
        <p:nvSpPr>
          <p:cNvPr id="27" name="Rechteck: abgerundete Ecken 22">
            <a:hlinkClick r:id="rId3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6" y="1606811"/>
            <a:ext cx="11502969" cy="3644384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B5D5A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Beratung von Schulleitungen im konkreten Einzelfall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Klärung von Bedingungsfaktoren für eine gelingende Inklusion unter Berücksichtigung des vorliegenden Förderbedarfs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Sensibilisierung für spezifische Voraussetzungen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Fallmoderation/ ‚runde Tische‘ mit allen im Rahmen der Schule Zuständigen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Aufzeigen von Grenzen inklusiver Beschulung</a:t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8" name="Rechteck: abgerundete Ecken 7">
            <a:hlinkClick r:id="rId4" action="ppaction://hlinksldjump"/>
            <a:extLst>
              <a:ext uri="{FF2B5EF4-FFF2-40B4-BE49-F238E27FC236}">
                <a16:creationId xmlns:a16="http://schemas.microsoft.com/office/drawing/2014/main" id="{674C4C80-E262-C27A-C1DA-0BD66A3B0AE8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29059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Schulent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-wicklung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4961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B5D5A7">
                  <a:lumMod val="90000"/>
                  <a:lumOff val="10000"/>
                </a:srgbClr>
              </a:gs>
              <a:gs pos="50000">
                <a:srgbClr val="B5D5A7">
                  <a:lumMod val="95000"/>
                  <a:lumOff val="5000"/>
                </a:srgbClr>
              </a:gs>
              <a:gs pos="100000">
                <a:srgbClr val="B5D5A7">
                  <a:lumMod val="95000"/>
                  <a:lumOff val="5000"/>
                </a:srgbClr>
              </a:gs>
            </a:gsLst>
          </a:gradFill>
          <a:ln>
            <a:solidFill>
              <a:schemeClr val="accent6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092" y="4676291"/>
            <a:ext cx="494514" cy="515336"/>
          </a:xfrm>
          <a:prstGeom prst="rect">
            <a:avLst/>
          </a:prstGeom>
        </p:spPr>
      </p:pic>
      <p:pic>
        <p:nvPicPr>
          <p:cNvPr id="19" name="Picture 2" descr="personal-5483386_1280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7" name="Rechteck: abgerundete Ecken 22">
            <a:hlinkClick r:id="rId7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460280" y="157014"/>
            <a:ext cx="11502969" cy="6105942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Vernetzung mit externen Fachkräften</a:t>
            </a:r>
          </a:p>
          <a:p>
            <a:pPr marL="1028700" marR="0" lvl="1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Fachärzte für Kinder- und Jugendpsychiatrie, Kliniken, Therapeuten</a:t>
            </a:r>
          </a:p>
          <a:p>
            <a:pPr marL="1028700" marR="0" lvl="1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Jugendhilfe, Bezirk von Oberbayern</a:t>
            </a:r>
          </a:p>
          <a:p>
            <a:pPr marL="1028700" marR="0" lvl="1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Organisationen, die Schulbegleitungen stellen</a:t>
            </a:r>
          </a:p>
          <a:p>
            <a:pPr marL="1028700" marR="0" lvl="1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vorschulische Einrichtungen</a:t>
            </a:r>
          </a:p>
          <a:p>
            <a:pPr marL="1028700" marR="0" lvl="1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Schulsozialarbeit</a:t>
            </a:r>
          </a:p>
          <a:p>
            <a:pPr marL="1028700" marR="0" lvl="1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rgbClr val="7AB468"/>
              </a:solidFill>
              <a:effectLst>
                <a:outerShdw blurRad="50800" dist="38100" dir="2700000" algn="tl" rotWithShape="0">
                  <a:prstClr val="black">
                    <a:alpha val="8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Einbindung der Fachkräfte an der jeweiligen Schule im konkreten Einzelfall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Konkretisierung des Unterstützungsbedarfs auf der Grundlage medizinischer Diagnosen, Fallbesprechungen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Kontaktvermittlung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Verlaufsbegleitung</a:t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FBE07E96-D45C-BA8B-D875-A17A89A659A2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990588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19187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B5D5A7">
                  <a:lumMod val="90000"/>
                  <a:lumOff val="10000"/>
                </a:srgbClr>
              </a:gs>
              <a:gs pos="50000">
                <a:srgbClr val="B5D5A7">
                  <a:lumMod val="95000"/>
                  <a:lumOff val="5000"/>
                </a:srgbClr>
              </a:gs>
              <a:gs pos="100000">
                <a:srgbClr val="B5D5A7">
                  <a:lumMod val="95000"/>
                  <a:lumOff val="5000"/>
                </a:srgbClr>
              </a:gs>
            </a:gsLst>
          </a:gradFill>
          <a:ln>
            <a:solidFill>
              <a:schemeClr val="accent6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92" y="4676291"/>
            <a:ext cx="494514" cy="515336"/>
          </a:xfrm>
          <a:prstGeom prst="rect">
            <a:avLst/>
          </a:prstGeom>
        </p:spPr>
      </p:pic>
      <p:sp>
        <p:nvSpPr>
          <p:cNvPr id="27" name="Rechteck: abgerundete Ecken 22">
            <a:hlinkClick r:id="rId3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6" y="2374049"/>
            <a:ext cx="11502969" cy="2109907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B5D5A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Fortbildung / Fallsupervision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Fortbildungs- und Supervisionsangebote für SchulpsychologInnen, Beratungslehrkräfte, Schulleitungen und Lehrkräfte, die Kinder inklusiv beschulen</a:t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8" name="Rechteck: abgerundete Ecken 7">
            <a:hlinkClick r:id="rId4" action="ppaction://hlinksldjump"/>
            <a:extLst>
              <a:ext uri="{FF2B5EF4-FFF2-40B4-BE49-F238E27FC236}">
                <a16:creationId xmlns:a16="http://schemas.microsoft.com/office/drawing/2014/main" id="{1288A22D-B4A8-9477-CFE3-2451B84C2CD8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403243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1932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B5D5A7">
                  <a:lumMod val="90000"/>
                  <a:lumOff val="10000"/>
                </a:srgbClr>
              </a:gs>
              <a:gs pos="50000">
                <a:srgbClr val="B5D5A7">
                  <a:lumMod val="95000"/>
                  <a:lumOff val="5000"/>
                </a:srgbClr>
              </a:gs>
              <a:gs pos="100000">
                <a:srgbClr val="B5D5A7">
                  <a:lumMod val="95000"/>
                  <a:lumOff val="5000"/>
                </a:srgbClr>
              </a:gs>
            </a:gsLst>
          </a:gradFill>
          <a:ln>
            <a:solidFill>
              <a:schemeClr val="accent6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92" y="4676291"/>
            <a:ext cx="494514" cy="515336"/>
          </a:xfrm>
          <a:prstGeom prst="rect">
            <a:avLst/>
          </a:prstGeom>
        </p:spPr>
      </p:pic>
      <p:sp>
        <p:nvSpPr>
          <p:cNvPr id="27" name="Rechteck: abgerundete Ecken 22">
            <a:hlinkClick r:id="rId3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6" y="1207208"/>
            <a:ext cx="11502969" cy="4443591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Vernetzung mit internen Fachkräften:</a:t>
            </a:r>
          </a:p>
          <a:p>
            <a:pPr marL="1028700" marR="0" lvl="1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SchulpsychologInnen</a:t>
            </a:r>
          </a:p>
          <a:p>
            <a:pPr marL="1028700" marR="0" lvl="1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Beratungslehrkräfte</a:t>
            </a:r>
          </a:p>
          <a:p>
            <a:pPr marL="1028700" marR="0" lvl="1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Mobiler Sonderpädagogischer Dienst (MSD)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Einbindung der Fachkräfte an der jeweiligen Schule im konkreten Einzelfall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„Runde Tische“, Fallbesprechungen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Kontaktvermittlung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Verlaufsbegleitung</a:t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8" name="Rechteck: abgerundete Ecken 7">
            <a:hlinkClick r:id="rId4" action="ppaction://hlinksldjump"/>
            <a:extLst>
              <a:ext uri="{FF2B5EF4-FFF2-40B4-BE49-F238E27FC236}">
                <a16:creationId xmlns:a16="http://schemas.microsoft.com/office/drawing/2014/main" id="{D9F731F6-C36E-EF4A-1E92-058495B26058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19885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89734" y="2202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B5D5A7">
                  <a:lumMod val="90000"/>
                  <a:lumOff val="10000"/>
                </a:srgbClr>
              </a:gs>
              <a:gs pos="50000">
                <a:srgbClr val="B5D5A7">
                  <a:lumMod val="95000"/>
                  <a:lumOff val="5000"/>
                </a:srgbClr>
              </a:gs>
              <a:gs pos="100000">
                <a:srgbClr val="B5D5A7">
                  <a:lumMod val="95000"/>
                  <a:lumOff val="5000"/>
                </a:srgbClr>
              </a:gs>
            </a:gsLst>
          </a:gradFill>
          <a:ln>
            <a:solidFill>
              <a:schemeClr val="accent6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92" y="4676291"/>
            <a:ext cx="494514" cy="515336"/>
          </a:xfrm>
          <a:prstGeom prst="rect">
            <a:avLst/>
          </a:prstGeom>
        </p:spPr>
      </p:pic>
      <p:sp>
        <p:nvSpPr>
          <p:cNvPr id="27" name="Rechteck: abgerundete Ecken 22">
            <a:hlinkClick r:id="rId3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6" y="1367051"/>
            <a:ext cx="11502969" cy="4123908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Fallmanagement in Zusammenarbeit mit dienst-vorgesetzten Ebenen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7AB46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Regierung von Oberbayern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Fallbesprechungen, die Entscheidungen auf unterschiedlichen Ebenen benötigen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Klärung von Konfliktfällen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rechtliche Beratung </a:t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8" name="Rechteck: abgerundete Ecken 7">
            <a:hlinkClick r:id="rId4" action="ppaction://hlinksldjump"/>
            <a:extLst>
              <a:ext uri="{FF2B5EF4-FFF2-40B4-BE49-F238E27FC236}">
                <a16:creationId xmlns:a16="http://schemas.microsoft.com/office/drawing/2014/main" id="{F2B81BA2-765D-4032-2BF2-379FD2BD0DB5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7914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Schulent</a:t>
            </a:r>
            <a:r>
              <a:rPr lang="de-DE" sz="2400" b="1" dirty="0"/>
              <a:t>-wicklung</a:t>
            </a:r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4961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193354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Impulse setzen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Ansprechpartner für die </a:t>
            </a:r>
            <a:r>
              <a:rPr lang="de-DE" sz="2400" dirty="0" err="1">
                <a:solidFill>
                  <a:schemeClr val="tx1"/>
                </a:solidFill>
              </a:rPr>
              <a:t>Akteuere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8DFE1C14-8860-087A-104C-04D2483BFCB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Prozesse Beobachten und begleiten</a:t>
            </a: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84231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Sicherung von Qualitätsstandards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4000" b="1" dirty="0"/>
              <a:t>Schulamt</a:t>
            </a:r>
          </a:p>
        </p:txBody>
      </p:sp>
      <p:grpSp>
        <p:nvGrpSpPr>
          <p:cNvPr id="30" name="Gruppieren 29"/>
          <p:cNvGrpSpPr/>
          <p:nvPr/>
        </p:nvGrpSpPr>
        <p:grpSpPr>
          <a:xfrm>
            <a:off x="4163369" y="4320125"/>
            <a:ext cx="1806661" cy="786835"/>
            <a:chOff x="4163369" y="4320125"/>
            <a:chExt cx="1806661" cy="786835"/>
          </a:xfrm>
        </p:grpSpPr>
        <p:pic>
          <p:nvPicPr>
            <p:cNvPr id="27" name="Grafik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22092" y="4591624"/>
              <a:ext cx="494514" cy="515336"/>
            </a:xfrm>
            <a:prstGeom prst="rect">
              <a:avLst/>
            </a:prstGeom>
          </p:spPr>
        </p:pic>
        <p:sp>
          <p:nvSpPr>
            <p:cNvPr id="28" name="Textfeld 27">
              <a:hlinkClick r:id="rId4" action="ppaction://hlinksldjump"/>
            </p:cNvPr>
            <p:cNvSpPr txBox="1"/>
            <p:nvPr/>
          </p:nvSpPr>
          <p:spPr>
            <a:xfrm>
              <a:off x="4163369" y="4320125"/>
              <a:ext cx="18066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dirty="0">
                  <a:hlinkClick r:id="rId4" action="ppaction://hlinksldjump"/>
                </a:rPr>
                <a:t>Ansprechpartner</a:t>
              </a:r>
              <a:endParaRPr lang="de-DE" sz="1400" dirty="0"/>
            </a:p>
          </p:txBody>
        </p:sp>
      </p:grpSp>
      <p:sp>
        <p:nvSpPr>
          <p:cNvPr id="29" name="Rechteck: abgerundete Ecken 22">
            <a:hlinkClick r:id="rId5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270388" y="114228"/>
            <a:ext cx="11651223" cy="6089113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1"/>
            <a:r>
              <a:rPr lang="de-DE" sz="2400" b="1" dirty="0">
                <a:solidFill>
                  <a:srgbClr val="FFFF6E"/>
                </a:solidFill>
              </a:rPr>
              <a:t> </a:t>
            </a:r>
            <a:r>
              <a:rPr lang="de-DE" sz="3600" b="1" dirty="0">
                <a:solidFill>
                  <a:srgbClr val="EBE600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Schulamt</a:t>
            </a:r>
          </a:p>
          <a:p>
            <a:pPr lvl="2"/>
            <a:endParaRPr lang="de-DE" sz="2400" b="1" dirty="0">
              <a:solidFill>
                <a:schemeClr val="tx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legt einheitliche Vorgehensweise fest (z.B. Bildung von Koopera­ti­ons­klassen, Ge­stal­tung von Übergängen, Fall­ma­na­ge­ment).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de-DE" sz="2200" dirty="0">
              <a:solidFill>
                <a:prstClr val="black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sichert Qualitätsstandards (z.B. gleicher Informationsstand zum Thema „In­klu­sion“).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de-DE" sz="2200" dirty="0">
              <a:solidFill>
                <a:prstClr val="black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plant und berät, welche Maßnahmen im Bereich der Kooperation zwischen Regel­schule und Förderschule umgesetzt wer­den. sorgt für die Kontakte zu den Netz­werk­part­nern und den regel­mäßigen Aus­tausch (z.B. Runder Tisch).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de-DE" sz="2200" dirty="0">
              <a:solidFill>
                <a:prstClr val="black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setzt Impulse für die inklusive Schul­ent­wick­lung vor Ort im Sinne einer inklusiven Region.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de-DE" sz="2200" dirty="0">
              <a:solidFill>
                <a:prstClr val="black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befasst sich mit fachlichen und recht­li­chen Fragen zum Thema „Inklusion“.</a:t>
            </a:r>
          </a:p>
        </p:txBody>
      </p:sp>
      <p:pic>
        <p:nvPicPr>
          <p:cNvPr id="32" name="Picture 4">
            <a:hlinkClick r:id="rId6" action="ppaction://hlinksldjump"/>
            <a:extLst>
              <a:ext uri="{FF2B5EF4-FFF2-40B4-BE49-F238E27FC236}">
                <a16:creationId xmlns:a16="http://schemas.microsoft.com/office/drawing/2014/main" id="{087FD2F4-CEA2-4DD0-B99C-F698E226E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33" name="Picture 2" descr="personal-5483386_1280">
            <a:hlinkClick r:id="rId6" action="ppaction://hlinksldjump"/>
            <a:extLst>
              <a:ext uri="{FF2B5EF4-FFF2-40B4-BE49-F238E27FC236}">
                <a16:creationId xmlns:a16="http://schemas.microsoft.com/office/drawing/2014/main" id="{6FE554F1-E75F-48CB-B367-7D33A628D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31" name="Picture 3" descr="Schulamt Logo">
            <a:hlinkClick r:id="rId6" action="ppaction://hlinksldjump"/>
            <a:extLst>
              <a:ext uri="{FF2B5EF4-FFF2-40B4-BE49-F238E27FC236}">
                <a16:creationId xmlns:a16="http://schemas.microsoft.com/office/drawing/2014/main" id="{A8187104-CCC0-48F2-805D-92DD81BAD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1" name="Rechteck: abgerundete Ecken 10">
            <a:hlinkClick r:id="rId6" action="ppaction://hlinksldjump"/>
            <a:extLst>
              <a:ext uri="{FF2B5EF4-FFF2-40B4-BE49-F238E27FC236}">
                <a16:creationId xmlns:a16="http://schemas.microsoft.com/office/drawing/2014/main" id="{53175EB3-89E6-C860-0891-43752A09E14F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140099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6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Schulamtsbezirk Dachau: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Christiane Wolf, 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Beratungsrektorin Schulpsychologie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rPr>
              <a:t>christiane.wolf@lra-dah.bayern.de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Schulamtsbezirk Fürstenfeldbruck: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Sabine Polster,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Beratungsrektorin Schulpsychologie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polster@schulamt-ffb.de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922858" y="270933"/>
            <a:ext cx="7187396" cy="990600"/>
          </a:xfrm>
          <a:prstGeom prst="roundRect">
            <a:avLst/>
          </a:prstGeom>
          <a:solidFill>
            <a:srgbClr val="B5D5A7"/>
          </a:solidFill>
          <a:ln>
            <a:solidFill>
              <a:srgbClr val="CC99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Ansprechpartnerinnen 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Schulpsychologie</a:t>
            </a:r>
          </a:p>
        </p:txBody>
      </p:sp>
      <p:pic>
        <p:nvPicPr>
          <p:cNvPr id="6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7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8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" name="Rechteck: abgerundete Ecken 1">
            <a:hlinkClick r:id="rId4" action="ppaction://hlinksldjump"/>
            <a:extLst>
              <a:ext uri="{FF2B5EF4-FFF2-40B4-BE49-F238E27FC236}">
                <a16:creationId xmlns:a16="http://schemas.microsoft.com/office/drawing/2014/main" id="{8AF42776-6CED-2EB6-F15C-D7AEC13A7DEE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95061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08812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: abgerundete Ecken 18">
            <a:hlinkClick r:id="rId2" action="ppaction://hlinksldjump"/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5691909" y="1155605"/>
            <a:ext cx="3528000" cy="1152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Fallmanagement</a:t>
            </a: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b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Zusammenarbeit mit dienstvorgesetzten Ebenen</a:t>
            </a:r>
          </a:p>
        </p:txBody>
      </p:sp>
      <p:sp>
        <p:nvSpPr>
          <p:cNvPr id="20" name="Rechteck: abgerundete Ecken 19">
            <a:hlinkClick r:id="rId3" action="ppaction://hlinksldjump"/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24443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Vernetzung mit internen Fachkräften</a:t>
            </a:r>
          </a:p>
        </p:txBody>
      </p:sp>
      <p:sp>
        <p:nvSpPr>
          <p:cNvPr id="21" name="Rechteck: abgerundete Ecken 20">
            <a:hlinkClick r:id="rId4" action="ppaction://hlinksldjump"/>
            <a:extLst>
              <a:ext uri="{FF2B5EF4-FFF2-40B4-BE49-F238E27FC236}">
                <a16:creationId xmlns:a16="http://schemas.microsoft.com/office/drawing/2014/main" id="{8DFE1C14-8860-087A-104C-04D2483BFCB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Vernetzung mit externen Fachkräften</a:t>
            </a:r>
          </a:p>
        </p:txBody>
      </p:sp>
      <p:sp>
        <p:nvSpPr>
          <p:cNvPr id="23" name="Rechteck: abgerundete Ecken 22">
            <a:hlinkClick r:id="rId5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811932" y="1155605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Sicherung von Qualitätsstandards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hteck: abgerundete Ecken 21">
            <a:hlinkClick r:id="rId6" action="ppaction://hlinksldjump"/>
            <a:extLst>
              <a:ext uri="{FF2B5EF4-FFF2-40B4-BE49-F238E27FC236}">
                <a16:creationId xmlns:a16="http://schemas.microsoft.com/office/drawing/2014/main" id="{B6643C87-7F31-6B3B-608A-F33CC58DFE8F}"/>
              </a:ext>
            </a:extLst>
          </p:cNvPr>
          <p:cNvSpPr/>
          <p:nvPr/>
        </p:nvSpPr>
        <p:spPr>
          <a:xfrm>
            <a:off x="46458" y="24443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Eltern</a:t>
            </a:r>
          </a:p>
        </p:txBody>
      </p:sp>
      <p:sp>
        <p:nvSpPr>
          <p:cNvPr id="11" name="Rechteck: abgerundete Ecken 10">
            <a:hlinkClick r:id="rId7" action="ppaction://hlinksldjump"/>
            <a:extLst>
              <a:ext uri="{FF2B5EF4-FFF2-40B4-BE49-F238E27FC236}">
                <a16:creationId xmlns:a16="http://schemas.microsoft.com/office/drawing/2014/main" id="{93ED4848-7D5A-538E-7CBC-1729369D3D5E}"/>
              </a:ext>
            </a:extLst>
          </p:cNvPr>
          <p:cNvSpPr/>
          <p:nvPr/>
        </p:nvSpPr>
        <p:spPr>
          <a:xfrm>
            <a:off x="6412123" y="3793763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Fortbildung /</a:t>
            </a:r>
            <a:b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Fallsupervision</a:t>
            </a:r>
          </a:p>
        </p:txBody>
      </p:sp>
      <p:sp>
        <p:nvSpPr>
          <p:cNvPr id="25" name="Rechteck: abgerundete Ecken 24">
            <a:hlinkClick r:id="rId8" action="ppaction://hlinksldjump"/>
            <a:extLst>
              <a:ext uri="{FF2B5EF4-FFF2-40B4-BE49-F238E27FC236}">
                <a16:creationId xmlns:a16="http://schemas.microsoft.com/office/drawing/2014/main" id="{43C4D6F3-1E90-4B63-2C98-6FDF7215A757}"/>
              </a:ext>
            </a:extLst>
          </p:cNvPr>
          <p:cNvSpPr/>
          <p:nvPr/>
        </p:nvSpPr>
        <p:spPr>
          <a:xfrm>
            <a:off x="153174" y="3786389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Schulleitungen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 konkreten Einzelfall</a:t>
            </a:r>
          </a:p>
        </p:txBody>
      </p:sp>
      <p:sp>
        <p:nvSpPr>
          <p:cNvPr id="17" name="Ellipse 16">
            <a:hlinkClick r:id="rId9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B5D5A7">
                  <a:lumMod val="90000"/>
                  <a:lumOff val="10000"/>
                </a:srgbClr>
              </a:gs>
              <a:gs pos="50000">
                <a:srgbClr val="B5D5A7">
                  <a:lumMod val="95000"/>
                  <a:lumOff val="5000"/>
                </a:srgbClr>
              </a:gs>
              <a:gs pos="100000">
                <a:srgbClr val="B5D5A7">
                  <a:lumMod val="95000"/>
                  <a:lumOff val="5000"/>
                </a:srgbClr>
              </a:gs>
            </a:gsLst>
          </a:gradFill>
          <a:ln>
            <a:solidFill>
              <a:schemeClr val="accent6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Beratungs-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rektorInnen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Schulpsychologie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 den Inklusions-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beratungsstellen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22092" y="4676291"/>
            <a:ext cx="494514" cy="515336"/>
          </a:xfrm>
          <a:prstGeom prst="rect">
            <a:avLst/>
          </a:prstGeom>
        </p:spPr>
      </p:pic>
      <p:pic>
        <p:nvPicPr>
          <p:cNvPr id="29" name="Picture 2" descr="personal-5483386_1280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30" name="Picture 3" descr="Schulamt Logo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31" name="Picture 4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8" name="Rechteck: abgerundete Ecken 7">
            <a:hlinkClick r:id="rId11" action="ppaction://hlinksldjump"/>
            <a:extLst>
              <a:ext uri="{FF2B5EF4-FFF2-40B4-BE49-F238E27FC236}">
                <a16:creationId xmlns:a16="http://schemas.microsoft.com/office/drawing/2014/main" id="{0AF0CCE8-C118-9DB8-C621-A2EEEEE97F6E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56801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4001679" y="2202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1" name="Rechteck: abgerundete Ecken 10">
            <a:hlinkClick r:id="rId3" action="ppaction://hlinksldjump"/>
            <a:extLst>
              <a:ext uri="{FF2B5EF4-FFF2-40B4-BE49-F238E27FC236}">
                <a16:creationId xmlns:a16="http://schemas.microsoft.com/office/drawing/2014/main" id="{AF91BFF1-77C2-EDDE-46F4-090F2E0E2AE3}"/>
              </a:ext>
            </a:extLst>
          </p:cNvPr>
          <p:cNvSpPr/>
          <p:nvPr/>
        </p:nvSpPr>
        <p:spPr>
          <a:xfrm>
            <a:off x="5691909" y="1155605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Koop-Klassen FFB</a:t>
            </a:r>
          </a:p>
        </p:txBody>
      </p:sp>
      <p:sp>
        <p:nvSpPr>
          <p:cNvPr id="25" name="Rechteck: abgerundete Ecken 24">
            <a:hlinkClick r:id="rId4" action="ppaction://hlinksldjump"/>
            <a:extLst>
              <a:ext uri="{FF2B5EF4-FFF2-40B4-BE49-F238E27FC236}">
                <a16:creationId xmlns:a16="http://schemas.microsoft.com/office/drawing/2014/main" id="{9C35C82A-EC26-E927-8E32-433104A7F174}"/>
              </a:ext>
            </a:extLst>
          </p:cNvPr>
          <p:cNvSpPr/>
          <p:nvPr/>
        </p:nvSpPr>
        <p:spPr>
          <a:xfrm>
            <a:off x="6606300" y="24443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beraten / unterstützen / fördern von Schülerinnen und Schülern</a:t>
            </a:r>
          </a:p>
        </p:txBody>
      </p:sp>
      <p:sp>
        <p:nvSpPr>
          <p:cNvPr id="26" name="Rechteck: abgerundete Ecken 25">
            <a:hlinkClick r:id="rId5" action="ppaction://hlinksldjump"/>
            <a:extLst>
              <a:ext uri="{FF2B5EF4-FFF2-40B4-BE49-F238E27FC236}">
                <a16:creationId xmlns:a16="http://schemas.microsoft.com/office/drawing/2014/main" id="{DC718FEA-75EF-56F4-6BCF-C11B28988E5D}"/>
              </a:ext>
            </a:extLst>
          </p:cNvPr>
          <p:cNvSpPr/>
          <p:nvPr/>
        </p:nvSpPr>
        <p:spPr>
          <a:xfrm>
            <a:off x="5126773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e-DE" sz="2400" dirty="0">
                <a:solidFill>
                  <a:schemeClr val="tx1"/>
                </a:solidFill>
              </a:rPr>
              <a:t>Kollegiale Fortbildungen</a:t>
            </a:r>
          </a:p>
        </p:txBody>
      </p:sp>
      <p:sp>
        <p:nvSpPr>
          <p:cNvPr id="27" name="Rechteck: abgerundete Ecken 26">
            <a:hlinkClick r:id="rId6" action="ppaction://hlinksldjump"/>
            <a:extLst>
              <a:ext uri="{FF2B5EF4-FFF2-40B4-BE49-F238E27FC236}">
                <a16:creationId xmlns:a16="http://schemas.microsoft.com/office/drawing/2014/main" id="{BB79BF01-E618-99AD-B017-8EF23484C86A}"/>
              </a:ext>
            </a:extLst>
          </p:cNvPr>
          <p:cNvSpPr/>
          <p:nvPr/>
        </p:nvSpPr>
        <p:spPr>
          <a:xfrm>
            <a:off x="811932" y="1155605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Vernetzung schulisch - außerschulisch</a:t>
            </a:r>
          </a:p>
        </p:txBody>
      </p:sp>
      <p:sp>
        <p:nvSpPr>
          <p:cNvPr id="28" name="Rechteck: abgerundete Ecken 27">
            <a:hlinkClick r:id="rId7" action="ppaction://hlinksldjump"/>
            <a:extLst>
              <a:ext uri="{FF2B5EF4-FFF2-40B4-BE49-F238E27FC236}">
                <a16:creationId xmlns:a16="http://schemas.microsoft.com/office/drawing/2014/main" id="{7D5F623E-89ED-155F-19B3-1D6C97F00A21}"/>
              </a:ext>
            </a:extLst>
          </p:cNvPr>
          <p:cNvSpPr/>
          <p:nvPr/>
        </p:nvSpPr>
        <p:spPr>
          <a:xfrm>
            <a:off x="46458" y="24443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Diagnostik</a:t>
            </a:r>
          </a:p>
        </p:txBody>
      </p:sp>
      <p:sp>
        <p:nvSpPr>
          <p:cNvPr id="29" name="Rechteck: abgerundete Ecken 28">
            <a:hlinkClick r:id="rId8" action="ppaction://hlinksldjump"/>
            <a:extLst>
              <a:ext uri="{FF2B5EF4-FFF2-40B4-BE49-F238E27FC236}">
                <a16:creationId xmlns:a16="http://schemas.microsoft.com/office/drawing/2014/main" id="{E38BA047-1981-239A-D6C3-74B49061D31B}"/>
              </a:ext>
            </a:extLst>
          </p:cNvPr>
          <p:cNvSpPr/>
          <p:nvPr/>
        </p:nvSpPr>
        <p:spPr>
          <a:xfrm>
            <a:off x="6412123" y="3793763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  Feststellung sonderpädagogischer Förderbedarf</a:t>
            </a:r>
          </a:p>
        </p:txBody>
      </p:sp>
      <p:sp>
        <p:nvSpPr>
          <p:cNvPr id="30" name="Rechteck: abgerundete Ecken 29">
            <a:hlinkClick r:id="rId9" action="ppaction://hlinksldjump"/>
            <a:extLst>
              <a:ext uri="{FF2B5EF4-FFF2-40B4-BE49-F238E27FC236}">
                <a16:creationId xmlns:a16="http://schemas.microsoft.com/office/drawing/2014/main" id="{21C2D53F-897B-027F-F90F-DB1050FB5417}"/>
              </a:ext>
            </a:extLst>
          </p:cNvPr>
          <p:cNvSpPr/>
          <p:nvPr/>
        </p:nvSpPr>
        <p:spPr>
          <a:xfrm>
            <a:off x="153174" y="3786389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Beratung von </a:t>
            </a:r>
            <a:br>
              <a:rPr lang="de-DE" sz="2400" dirty="0">
                <a:solidFill>
                  <a:schemeClr val="tx1"/>
                </a:solidFill>
              </a:rPr>
            </a:br>
            <a:r>
              <a:rPr lang="de-DE" sz="2400" dirty="0">
                <a:solidFill>
                  <a:schemeClr val="tx1"/>
                </a:solidFill>
              </a:rPr>
              <a:t>Eltern und Lehrkräften</a:t>
            </a:r>
          </a:p>
        </p:txBody>
      </p:sp>
      <p:sp>
        <p:nvSpPr>
          <p:cNvPr id="31" name="Rechteck: abgerundete Ecken 30">
            <a:hlinkClick r:id="rId10" action="ppaction://hlinksldjump"/>
            <a:extLst>
              <a:ext uri="{FF2B5EF4-FFF2-40B4-BE49-F238E27FC236}">
                <a16:creationId xmlns:a16="http://schemas.microsoft.com/office/drawing/2014/main" id="{AF9F4461-9277-2A27-71CA-B893437F09E0}"/>
              </a:ext>
            </a:extLst>
          </p:cNvPr>
          <p:cNvSpPr/>
          <p:nvPr/>
        </p:nvSpPr>
        <p:spPr>
          <a:xfrm>
            <a:off x="1211074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e-DE" sz="2400" dirty="0">
                <a:solidFill>
                  <a:schemeClr val="tx1"/>
                </a:solidFill>
              </a:rPr>
              <a:t>Begleitung beim Schulwechsel</a:t>
            </a:r>
          </a:p>
        </p:txBody>
      </p:sp>
      <p:sp>
        <p:nvSpPr>
          <p:cNvPr id="17" name="Ellipse 16">
            <a:hlinkClick r:id="rId11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7BDA4">
                  <a:lumMod val="90000"/>
                  <a:lumOff val="10000"/>
                </a:srgbClr>
              </a:gs>
              <a:gs pos="50000">
                <a:srgbClr val="F7BDA4">
                  <a:lumMod val="95000"/>
                  <a:lumOff val="5000"/>
                </a:srgbClr>
              </a:gs>
              <a:gs pos="100000">
                <a:srgbClr val="F7BDA4">
                  <a:lumMod val="95000"/>
                  <a:lumOff val="5000"/>
                </a:srgbClr>
              </a:gs>
            </a:gsLst>
          </a:gradFill>
          <a:ln>
            <a:solidFill>
              <a:srgbClr val="F7BDA4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 klassisch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62823" y="4617024"/>
            <a:ext cx="494514" cy="515336"/>
          </a:xfrm>
          <a:prstGeom prst="rect">
            <a:avLst/>
          </a:prstGeom>
        </p:spPr>
      </p:pic>
      <p:pic>
        <p:nvPicPr>
          <p:cNvPr id="33" name="Picture 2" descr="personal-5483386_1280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34" name="Picture 3" descr="Schulamt Logo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5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35" name="Picture 4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4" name="Rechteck: abgerundete Ecken 3">
            <a:hlinkClick r:id="rId13" action="ppaction://hlinksldjump"/>
            <a:extLst>
              <a:ext uri="{FF2B5EF4-FFF2-40B4-BE49-F238E27FC236}">
                <a16:creationId xmlns:a16="http://schemas.microsoft.com/office/drawing/2014/main" id="{B7D5EABC-AB73-DC61-C7EB-EF0E40182233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63441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7BDA4">
                  <a:lumMod val="90000"/>
                  <a:lumOff val="10000"/>
                </a:srgbClr>
              </a:gs>
              <a:gs pos="50000">
                <a:srgbClr val="F7BDA4">
                  <a:lumMod val="95000"/>
                  <a:lumOff val="5000"/>
                </a:srgbClr>
              </a:gs>
              <a:gs pos="100000">
                <a:srgbClr val="F7BDA4">
                  <a:lumMod val="95000"/>
                  <a:lumOff val="5000"/>
                </a:srgbClr>
              </a:gs>
            </a:gsLst>
          </a:gradFill>
          <a:ln>
            <a:solidFill>
              <a:srgbClr val="F7BDA4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 klassisch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823" y="4617024"/>
            <a:ext cx="494514" cy="515336"/>
          </a:xfrm>
          <a:prstGeom prst="rect">
            <a:avLst/>
          </a:prstGeom>
        </p:spPr>
      </p:pic>
      <p:sp>
        <p:nvSpPr>
          <p:cNvPr id="33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09659" y="1373330"/>
            <a:ext cx="11502969" cy="4187845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2400" b="1" dirty="0">
                <a:solidFill>
                  <a:srgbClr val="B5D5A7"/>
                </a:solidFill>
              </a:rPr>
              <a:t> </a:t>
            </a:r>
            <a:r>
              <a:rPr lang="de-DE" sz="3600" b="1" dirty="0">
                <a:solidFill>
                  <a:srgbClr val="F4A78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Vernetzung schulisch - außerschulisch</a:t>
            </a:r>
          </a:p>
          <a:p>
            <a:pPr lvl="2"/>
            <a:endParaRPr lang="de-DE" sz="2400" b="1" dirty="0">
              <a:solidFill>
                <a:schemeClr val="tx1"/>
              </a:solidFill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u="sng" dirty="0">
                <a:solidFill>
                  <a:prstClr val="black"/>
                </a:solidFill>
              </a:rPr>
              <a:t>schulisch: </a:t>
            </a:r>
            <a:r>
              <a:rPr lang="de-DE" sz="2200" dirty="0">
                <a:solidFill>
                  <a:prstClr val="black"/>
                </a:solidFill>
              </a:rPr>
              <a:t>Zusammenarbeit in einem Beratungsteam mit z.B. Beratungslehrer, Schulpsychologie, Jugendsozialarbeit, Schulleitung der GS/MS, Lehrkräfte, päd. Fachkräfte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u="sng" dirty="0">
                <a:solidFill>
                  <a:prstClr val="black"/>
                </a:solidFill>
              </a:rPr>
              <a:t>außerschulisch: </a:t>
            </a:r>
            <a:r>
              <a:rPr lang="de-DE" sz="2200" dirty="0">
                <a:solidFill>
                  <a:prstClr val="black"/>
                </a:solidFill>
              </a:rPr>
              <a:t>Logopädie, Ergotherapie, Psychotherapeuten, Psychologen, Fachärztliche Dienste (z.B. Kinder- und Jugendpsychiatrien, Sozialpädiatrische Beratungszentren), Amt für Kinder und Jugend, Frühförderstelle, LRS-Therapeuten, Dyskalkulie-Therapeuten, Sozialbürgerhäuser, …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ergänzend weitere betroffene Personen, z.B. weitere Bezugspersonen, Hort, HPT, Schulbegleiter…</a:t>
            </a:r>
          </a:p>
        </p:txBody>
      </p:sp>
      <p:pic>
        <p:nvPicPr>
          <p:cNvPr id="34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35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36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4" name="Rechteck: abgerundete Ecken 3">
            <a:hlinkClick r:id="rId5" action="ppaction://hlinksldjump"/>
            <a:extLst>
              <a:ext uri="{FF2B5EF4-FFF2-40B4-BE49-F238E27FC236}">
                <a16:creationId xmlns:a16="http://schemas.microsoft.com/office/drawing/2014/main" id="{612062AA-D6B8-21BE-5E40-281E9D9230B9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425539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2155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7BDA4">
                  <a:lumMod val="90000"/>
                  <a:lumOff val="10000"/>
                </a:srgbClr>
              </a:gs>
              <a:gs pos="50000">
                <a:srgbClr val="F7BDA4">
                  <a:lumMod val="95000"/>
                  <a:lumOff val="5000"/>
                </a:srgbClr>
              </a:gs>
              <a:gs pos="100000">
                <a:srgbClr val="F7BDA4">
                  <a:lumMod val="95000"/>
                  <a:lumOff val="5000"/>
                </a:srgbClr>
              </a:gs>
            </a:gsLst>
          </a:gradFill>
          <a:ln>
            <a:solidFill>
              <a:srgbClr val="F7BDA4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 klassisch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823" y="4617024"/>
            <a:ext cx="494514" cy="515336"/>
          </a:xfrm>
          <a:prstGeom prst="rect">
            <a:avLst/>
          </a:prstGeom>
        </p:spPr>
      </p:pic>
      <p:sp>
        <p:nvSpPr>
          <p:cNvPr id="33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6" y="1430986"/>
            <a:ext cx="11502969" cy="3996035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2400" b="1" dirty="0">
                <a:solidFill>
                  <a:srgbClr val="B5D5A7"/>
                </a:solidFill>
              </a:rPr>
              <a:t> </a:t>
            </a:r>
            <a:r>
              <a:rPr lang="de-DE" sz="3600" b="1" dirty="0">
                <a:solidFill>
                  <a:srgbClr val="F4A78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Diagnostik</a:t>
            </a:r>
          </a:p>
          <a:p>
            <a:pPr lvl="2"/>
            <a:endParaRPr lang="de-DE" sz="2400" b="1" dirty="0">
              <a:solidFill>
                <a:schemeClr val="tx1"/>
              </a:solidFill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Entwicklungsbereiche: Wahrnehmung; Sprache/Kommunikation, Motorik, emotional-soziale Entwicklung, …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Schulische Entwicklung: Lern- und Arbeitsverhalten; Konzentrationsfähigkeit, Aufmerksamkeitssteuerung, …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Kognitive Leistungsfähigkeit</a:t>
            </a:r>
          </a:p>
          <a:p>
            <a:pPr lvl="1">
              <a:spcAft>
                <a:spcPts val="1200"/>
              </a:spcAft>
            </a:pPr>
            <a:r>
              <a:rPr lang="de-DE" sz="2200" dirty="0">
                <a:solidFill>
                  <a:prstClr val="black"/>
                </a:solidFill>
                <a:sym typeface="Wingdings" panose="05000000000000000000" pitchFamily="2" charset="2"/>
              </a:rPr>
              <a:t> ggf. Feststellung eines (sonderpädagogischen) Förderbedarfs</a:t>
            </a:r>
            <a:r>
              <a:rPr lang="de-DE" sz="2200" dirty="0">
                <a:solidFill>
                  <a:prstClr val="black"/>
                </a:solidFill>
              </a:rPr>
              <a:t/>
            </a:r>
            <a:br>
              <a:rPr lang="de-DE" sz="2200" dirty="0">
                <a:solidFill>
                  <a:prstClr val="black"/>
                </a:solidFill>
              </a:rPr>
            </a:br>
            <a:endParaRPr lang="de-DE" sz="2200" dirty="0">
              <a:solidFill>
                <a:prstClr val="black"/>
              </a:solidFill>
            </a:endParaRPr>
          </a:p>
        </p:txBody>
      </p:sp>
      <p:pic>
        <p:nvPicPr>
          <p:cNvPr id="19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4" name="Rechteck: abgerundete Ecken 3">
            <a:hlinkClick r:id="rId5" action="ppaction://hlinksldjump"/>
            <a:extLst>
              <a:ext uri="{FF2B5EF4-FFF2-40B4-BE49-F238E27FC236}">
                <a16:creationId xmlns:a16="http://schemas.microsoft.com/office/drawing/2014/main" id="{A27A1B16-9743-9D3C-B999-2AF0E9A59E92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73118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7BDA4">
                  <a:lumMod val="90000"/>
                  <a:lumOff val="10000"/>
                </a:srgbClr>
              </a:gs>
              <a:gs pos="50000">
                <a:srgbClr val="F7BDA4">
                  <a:lumMod val="95000"/>
                  <a:lumOff val="5000"/>
                </a:srgbClr>
              </a:gs>
              <a:gs pos="100000">
                <a:srgbClr val="F7BDA4">
                  <a:lumMod val="95000"/>
                  <a:lumOff val="5000"/>
                </a:srgbClr>
              </a:gs>
            </a:gsLst>
          </a:gradFill>
          <a:ln>
            <a:solidFill>
              <a:srgbClr val="F7BDA4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 klassisch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823" y="4617024"/>
            <a:ext cx="494514" cy="515336"/>
          </a:xfrm>
          <a:prstGeom prst="rect">
            <a:avLst/>
          </a:prstGeom>
        </p:spPr>
      </p:pic>
      <p:sp>
        <p:nvSpPr>
          <p:cNvPr id="33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292986" y="1213214"/>
            <a:ext cx="11502969" cy="5019020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2400" b="1" dirty="0">
                <a:solidFill>
                  <a:srgbClr val="B5D5A7"/>
                </a:solidFill>
              </a:rPr>
              <a:t> </a:t>
            </a:r>
            <a:r>
              <a:rPr lang="de-DE" sz="3600" b="1" dirty="0">
                <a:solidFill>
                  <a:srgbClr val="F4A78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Beratung von Eltern und Lehrkräften</a:t>
            </a:r>
          </a:p>
          <a:p>
            <a:pPr lvl="1"/>
            <a:endParaRPr lang="de-DE" sz="2400" b="1" dirty="0">
              <a:solidFill>
                <a:schemeClr val="tx1"/>
              </a:solidFill>
            </a:endParaRPr>
          </a:p>
          <a:p>
            <a:pPr lvl="1">
              <a:spcAft>
                <a:spcPts val="1200"/>
              </a:spcAft>
            </a:pPr>
            <a:r>
              <a:rPr lang="de-DE" sz="2200" dirty="0">
                <a:solidFill>
                  <a:prstClr val="black"/>
                </a:solidFill>
              </a:rPr>
              <a:t>Lösungsorientierte und auf den Einzelfall bezogene Beratung bei Schwierigkeiten in den Bereichen Lernen, Sprache, Verhalten: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Schullaufbahnberatung unter Einbezug verschiedener Förderorte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Aufklärung über schulische Fördermöglichkeiten der Didaktik und Methodik eines inklusiven Unterrichts; Möglichkeiten der Differenzierung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Beratung bei möglicher Klassenwiederholung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Information über außerschulische Förder- und Unterstützungsangebote, sowie Fachdienste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ggf. Unterstützung bei Formalitäten, z.B. Ausfüllen von Anträgen, Formularen, …</a:t>
            </a:r>
            <a:br>
              <a:rPr lang="de-DE" sz="2200" dirty="0">
                <a:solidFill>
                  <a:prstClr val="black"/>
                </a:solidFill>
              </a:rPr>
            </a:br>
            <a:endParaRPr lang="de-DE" sz="2200" dirty="0">
              <a:solidFill>
                <a:prstClr val="black"/>
              </a:solidFill>
            </a:endParaRPr>
          </a:p>
        </p:txBody>
      </p:sp>
      <p:pic>
        <p:nvPicPr>
          <p:cNvPr id="19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4" name="Rechteck: abgerundete Ecken 3">
            <a:hlinkClick r:id="rId5" action="ppaction://hlinksldjump"/>
            <a:extLst>
              <a:ext uri="{FF2B5EF4-FFF2-40B4-BE49-F238E27FC236}">
                <a16:creationId xmlns:a16="http://schemas.microsoft.com/office/drawing/2014/main" id="{8945D34A-BD60-7101-F675-E3286AE4E358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66924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Schulent</a:t>
            </a:r>
            <a:r>
              <a:rPr lang="de-DE" sz="2400" b="1" dirty="0"/>
              <a:t>-wicklung</a:t>
            </a:r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4961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7BDA4">
                  <a:lumMod val="90000"/>
                  <a:lumOff val="10000"/>
                </a:srgbClr>
              </a:gs>
              <a:gs pos="50000">
                <a:srgbClr val="F7BDA4">
                  <a:lumMod val="95000"/>
                  <a:lumOff val="5000"/>
                </a:srgbClr>
              </a:gs>
              <a:gs pos="100000">
                <a:srgbClr val="F7BDA4">
                  <a:lumMod val="95000"/>
                  <a:lumOff val="5000"/>
                </a:srgbClr>
              </a:gs>
            </a:gsLst>
          </a:gradFill>
          <a:ln>
            <a:solidFill>
              <a:srgbClr val="F7BDA4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 klassisch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823" y="4617024"/>
            <a:ext cx="494514" cy="515336"/>
          </a:xfrm>
          <a:prstGeom prst="rect">
            <a:avLst/>
          </a:prstGeom>
        </p:spPr>
      </p:pic>
      <p:sp>
        <p:nvSpPr>
          <p:cNvPr id="33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512296" y="157014"/>
            <a:ext cx="11502969" cy="5178862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2400" b="1" dirty="0">
                <a:solidFill>
                  <a:srgbClr val="B5D5A7"/>
                </a:solidFill>
              </a:rPr>
              <a:t> </a:t>
            </a:r>
            <a:r>
              <a:rPr lang="de-DE" sz="3600" b="1" dirty="0">
                <a:solidFill>
                  <a:srgbClr val="F4A78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Begleitung beim Schulwechsel</a:t>
            </a:r>
          </a:p>
          <a:p>
            <a:pPr lvl="2"/>
            <a:endParaRPr lang="de-DE" sz="2400" b="1" dirty="0">
              <a:solidFill>
                <a:schemeClr val="tx1"/>
              </a:solidFill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Einschulung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Wechsel ans SFZ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Wechsel an die Regelschule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Wechsel in die Berufsschule / BVJ / Zusammenarbeit mit der Agentur für Arbeit</a:t>
            </a:r>
          </a:p>
          <a:p>
            <a:pPr marL="800100"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200" dirty="0">
                <a:solidFill>
                  <a:prstClr val="black"/>
                </a:solidFill>
              </a:rPr>
              <a:t>Herstellung des Kontakts zur neuen Schule</a:t>
            </a:r>
          </a:p>
          <a:p>
            <a:pPr marL="800100"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200" dirty="0">
                <a:solidFill>
                  <a:prstClr val="black"/>
                </a:solidFill>
              </a:rPr>
              <a:t>ggf. Organisation von Schulhausbesichtigungen, Kennenlernen einer Lehrkraft, Probeunterricht, …</a:t>
            </a:r>
          </a:p>
          <a:p>
            <a:pPr marL="800100"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200" dirty="0">
                <a:solidFill>
                  <a:prstClr val="black"/>
                </a:solidFill>
              </a:rPr>
              <a:t>Information und Unterstützung der neuen Lehrkräfte (auf Antrag)</a:t>
            </a:r>
            <a:br>
              <a:rPr lang="de-DE" sz="2200" dirty="0">
                <a:solidFill>
                  <a:prstClr val="black"/>
                </a:solidFill>
              </a:rPr>
            </a:br>
            <a:endParaRPr lang="de-DE" sz="2200" dirty="0">
              <a:solidFill>
                <a:prstClr val="black"/>
              </a:solidFill>
            </a:endParaRPr>
          </a:p>
        </p:txBody>
      </p:sp>
      <p:pic>
        <p:nvPicPr>
          <p:cNvPr id="19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4" name="Rechteck: abgerundete Ecken 3">
            <a:hlinkClick r:id="rId5" action="ppaction://hlinksldjump"/>
            <a:extLst>
              <a:ext uri="{FF2B5EF4-FFF2-40B4-BE49-F238E27FC236}">
                <a16:creationId xmlns:a16="http://schemas.microsoft.com/office/drawing/2014/main" id="{64BCB448-BC27-E30F-8FC8-F962FC2389F8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86587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4087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7BDA4">
                  <a:lumMod val="90000"/>
                  <a:lumOff val="10000"/>
                </a:srgbClr>
              </a:gs>
              <a:gs pos="50000">
                <a:srgbClr val="F7BDA4">
                  <a:lumMod val="95000"/>
                  <a:lumOff val="5000"/>
                </a:srgbClr>
              </a:gs>
              <a:gs pos="100000">
                <a:srgbClr val="F7BDA4">
                  <a:lumMod val="95000"/>
                  <a:lumOff val="5000"/>
                </a:srgbClr>
              </a:gs>
            </a:gsLst>
          </a:gradFill>
          <a:ln>
            <a:solidFill>
              <a:srgbClr val="F7BDA4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 klassisch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823" y="4617024"/>
            <a:ext cx="494514" cy="515336"/>
          </a:xfrm>
          <a:prstGeom prst="rect">
            <a:avLst/>
          </a:prstGeom>
        </p:spPr>
      </p:pic>
      <p:sp>
        <p:nvSpPr>
          <p:cNvPr id="33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6" y="1430986"/>
            <a:ext cx="11502969" cy="3996035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2400" b="1" dirty="0">
                <a:solidFill>
                  <a:srgbClr val="B5D5A7"/>
                </a:solidFill>
              </a:rPr>
              <a:t> </a:t>
            </a:r>
            <a:r>
              <a:rPr lang="de-DE" sz="3600" b="1" dirty="0">
                <a:solidFill>
                  <a:srgbClr val="F4A78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Kollegiale Fortbildungen</a:t>
            </a:r>
          </a:p>
          <a:p>
            <a:pPr lvl="2"/>
            <a:endParaRPr lang="de-DE" sz="2400" b="1" dirty="0">
              <a:solidFill>
                <a:schemeClr val="tx1"/>
              </a:solidFill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kollegiale Fallberatung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Thematische Fortbildungen zu Förderplanung, spezifischen Störungsbildern, Autismus, Förderansätze, sprachsensibler Unterricht …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Angebote des Förderzentrums, z.B. Entwicklungstherapeutischer Unterricht, FIT für V, ELDIB,  </a:t>
            </a:r>
            <a:r>
              <a:rPr lang="de-DE" sz="2200" dirty="0" err="1">
                <a:solidFill>
                  <a:prstClr val="black"/>
                </a:solidFill>
              </a:rPr>
              <a:t>KlasseTeam</a:t>
            </a:r>
            <a:r>
              <a:rPr lang="de-DE" sz="2200" dirty="0">
                <a:solidFill>
                  <a:prstClr val="black"/>
                </a:solidFill>
              </a:rPr>
              <a:t>, gemeinsame themenbezogene Fortbildungen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Angebot von Hospitationen am SFZ</a:t>
            </a:r>
            <a:br>
              <a:rPr lang="de-DE" sz="2200" dirty="0">
                <a:solidFill>
                  <a:prstClr val="black"/>
                </a:solidFill>
              </a:rPr>
            </a:br>
            <a:endParaRPr lang="de-DE" sz="2200" dirty="0">
              <a:solidFill>
                <a:prstClr val="black"/>
              </a:solidFill>
            </a:endParaRPr>
          </a:p>
        </p:txBody>
      </p:sp>
      <p:pic>
        <p:nvPicPr>
          <p:cNvPr id="19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4" name="Rechteck: abgerundete Ecken 3">
            <a:hlinkClick r:id="rId5" action="ppaction://hlinksldjump"/>
            <a:extLst>
              <a:ext uri="{FF2B5EF4-FFF2-40B4-BE49-F238E27FC236}">
                <a16:creationId xmlns:a16="http://schemas.microsoft.com/office/drawing/2014/main" id="{0006DF60-39E3-8EAF-C08E-4684EDECFB5A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7102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Schulent</a:t>
            </a:r>
            <a:r>
              <a:rPr lang="de-DE" sz="2400" b="1" dirty="0"/>
              <a:t>-wicklung</a:t>
            </a:r>
          </a:p>
        </p:txBody>
      </p:sp>
      <p:sp>
        <p:nvSpPr>
          <p:cNvPr id="14" name="Ellipse 13">
            <a:hlinkClick r:id="rId5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4961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7BDA4">
                  <a:lumMod val="90000"/>
                  <a:lumOff val="10000"/>
                </a:srgbClr>
              </a:gs>
              <a:gs pos="50000">
                <a:srgbClr val="F7BDA4">
                  <a:lumMod val="95000"/>
                  <a:lumOff val="5000"/>
                </a:srgbClr>
              </a:gs>
              <a:gs pos="100000">
                <a:srgbClr val="F7BDA4">
                  <a:lumMod val="95000"/>
                  <a:lumOff val="5000"/>
                </a:srgbClr>
              </a:gs>
            </a:gsLst>
          </a:gradFill>
          <a:ln>
            <a:solidFill>
              <a:srgbClr val="F7BDA4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 klassisch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2823" y="4617024"/>
            <a:ext cx="494514" cy="515336"/>
          </a:xfrm>
          <a:prstGeom prst="rect">
            <a:avLst/>
          </a:prstGeom>
        </p:spPr>
      </p:pic>
      <p:sp>
        <p:nvSpPr>
          <p:cNvPr id="33" name="Rechteck: abgerundete Ecken 22">
            <a:hlinkClick r:id="rId7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476367" y="157014"/>
            <a:ext cx="11502969" cy="5850195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2400" b="1" dirty="0">
                <a:solidFill>
                  <a:srgbClr val="B5D5A7"/>
                </a:solidFill>
              </a:rPr>
              <a:t> </a:t>
            </a:r>
            <a:r>
              <a:rPr lang="de-DE" sz="3600" b="1" dirty="0">
                <a:solidFill>
                  <a:srgbClr val="F4A78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Feststellung sonderpädagogischer Förderbedarf</a:t>
            </a:r>
          </a:p>
          <a:p>
            <a:pPr lvl="2"/>
            <a:endParaRPr lang="de-DE" sz="2400" b="1" dirty="0">
              <a:solidFill>
                <a:schemeClr val="tx1"/>
              </a:solidFill>
            </a:endParaRPr>
          </a:p>
          <a:p>
            <a:pPr lvl="1">
              <a:spcAft>
                <a:spcPts val="1200"/>
              </a:spcAft>
            </a:pPr>
            <a:r>
              <a:rPr lang="de-DE" sz="2200" dirty="0">
                <a:solidFill>
                  <a:prstClr val="black"/>
                </a:solidFill>
              </a:rPr>
              <a:t>Abklärung eines (sonder-)pädagogischen Förderbedarfs unter Einbezug von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Schülerbeobachtung im schulischen Setting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Elterngesprächen, Elternfragebogen, …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Gesprächen mit den Lehrkräften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vorhandener Diagnostik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ggf. Gesprächen mit außerschulischen Institutionen, z.B. Kindertageseinrichtung, Therapeuten (mit Einverständnis der Erziehungsberechtigten)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formeller und informeller Testverfahren</a:t>
            </a:r>
          </a:p>
          <a:p>
            <a:pPr marL="800100"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200" dirty="0">
                <a:solidFill>
                  <a:prstClr val="black"/>
                </a:solidFill>
              </a:rPr>
              <a:t>Empfehlungen aufgrund des festgestellten sonderpädagogischen Förderbedarfs</a:t>
            </a:r>
          </a:p>
          <a:p>
            <a:pPr marL="800100"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200" dirty="0">
                <a:solidFill>
                  <a:prstClr val="black"/>
                </a:solidFill>
              </a:rPr>
              <a:t>ggfs. Förderdiagnostischer Bericht</a:t>
            </a:r>
          </a:p>
        </p:txBody>
      </p:sp>
      <p:pic>
        <p:nvPicPr>
          <p:cNvPr id="19" name="Picture 2" descr="personal-5483386_1280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Rechteck: abgerundete Ecken 3">
            <a:hlinkClick r:id="rId2" action="ppaction://hlinksldjump"/>
            <a:extLst>
              <a:ext uri="{FF2B5EF4-FFF2-40B4-BE49-F238E27FC236}">
                <a16:creationId xmlns:a16="http://schemas.microsoft.com/office/drawing/2014/main" id="{AF1E52F2-1C4F-6FD0-7C3B-9E6FBFADCD42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07315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7BDA4">
                  <a:lumMod val="90000"/>
                  <a:lumOff val="10000"/>
                </a:srgbClr>
              </a:gs>
              <a:gs pos="50000">
                <a:srgbClr val="F7BDA4">
                  <a:lumMod val="95000"/>
                  <a:lumOff val="5000"/>
                </a:srgbClr>
              </a:gs>
              <a:gs pos="100000">
                <a:srgbClr val="F7BDA4">
                  <a:lumMod val="95000"/>
                  <a:lumOff val="5000"/>
                </a:srgbClr>
              </a:gs>
            </a:gsLst>
          </a:gradFill>
          <a:ln>
            <a:solidFill>
              <a:srgbClr val="F7BDA4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 klassisch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823" y="4617024"/>
            <a:ext cx="494514" cy="515336"/>
          </a:xfrm>
          <a:prstGeom prst="rect">
            <a:avLst/>
          </a:prstGeom>
        </p:spPr>
      </p:pic>
      <p:sp>
        <p:nvSpPr>
          <p:cNvPr id="33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5" y="1367256"/>
            <a:ext cx="11502969" cy="4516985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3600" b="1" dirty="0">
                <a:solidFill>
                  <a:srgbClr val="F4A78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Beraten, unterstützen und fördern von Schülerinnen und Schülern</a:t>
            </a:r>
          </a:p>
          <a:p>
            <a:pPr lvl="1"/>
            <a:endParaRPr lang="de-DE" sz="1000" b="1" dirty="0">
              <a:solidFill>
                <a:srgbClr val="F4A788"/>
              </a:solidFill>
              <a:effectLst>
                <a:outerShdw blurRad="50800" dist="38100" dir="2700000" algn="tl" rotWithShape="0">
                  <a:prstClr val="black">
                    <a:alpha val="80000"/>
                  </a:prstClr>
                </a:outerShdw>
              </a:effectLst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Aufbau Selbstwertgefühl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Lernstrategien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Hilfestellung in der Klasse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Vermittlung weiterer/außerschulischer Angebote</a:t>
            </a:r>
          </a:p>
          <a:p>
            <a:pPr marL="800100" lvl="1" indent="-3429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Beratungen v.a. älterer Schülerinnen und Schüler im Rahmen der Berufsorientierung </a:t>
            </a:r>
            <a:r>
              <a:rPr lang="de-DE" sz="2200" dirty="0">
                <a:solidFill>
                  <a:prstClr val="black"/>
                </a:solidFill>
              </a:rPr>
              <a:t/>
            </a:r>
            <a:br>
              <a:rPr lang="de-DE" sz="2200" dirty="0">
                <a:solidFill>
                  <a:prstClr val="black"/>
                </a:solidFill>
              </a:rPr>
            </a:br>
            <a:endParaRPr lang="de-DE" sz="2200" dirty="0">
              <a:solidFill>
                <a:prstClr val="black"/>
              </a:solidFill>
            </a:endParaRPr>
          </a:p>
        </p:txBody>
      </p:sp>
      <p:pic>
        <p:nvPicPr>
          <p:cNvPr id="19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4" name="Rechteck: abgerundete Ecken 3">
            <a:hlinkClick r:id="rId5" action="ppaction://hlinksldjump"/>
            <a:extLst>
              <a:ext uri="{FF2B5EF4-FFF2-40B4-BE49-F238E27FC236}">
                <a16:creationId xmlns:a16="http://schemas.microsoft.com/office/drawing/2014/main" id="{6DC9CBAE-2FA6-1504-D804-9EBCE2F08680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25634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6"/>
          <p:cNvSpPr txBox="1">
            <a:spLocks/>
          </p:cNvSpPr>
          <p:nvPr/>
        </p:nvSpPr>
        <p:spPr>
          <a:xfrm>
            <a:off x="838200" y="1261533"/>
            <a:ext cx="10515600" cy="4915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b="1" dirty="0"/>
          </a:p>
          <a:p>
            <a:pPr algn="l"/>
            <a:r>
              <a:rPr lang="de-DE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Schulamtsbezirk Dachau:</a:t>
            </a:r>
          </a:p>
          <a:p>
            <a:pPr algn="l"/>
            <a:r>
              <a:rPr lang="de-DE" b="1" dirty="0"/>
              <a:t>Petra Fuchsbichler, </a:t>
            </a:r>
            <a:r>
              <a:rPr lang="de-DE" dirty="0"/>
              <a:t>Schulamtsdirektorin</a:t>
            </a:r>
            <a:br>
              <a:rPr lang="de-DE" dirty="0"/>
            </a:br>
            <a:r>
              <a:rPr lang="de-DE" dirty="0"/>
              <a:t>08131/74-1485</a:t>
            </a:r>
            <a:br>
              <a:rPr lang="de-DE" dirty="0"/>
            </a:br>
            <a:r>
              <a:rPr lang="de-DE" dirty="0">
                <a:hlinkClick r:id="rId2"/>
              </a:rPr>
              <a:t>petra.fuchsbichler@lra-dah.bayern.de</a:t>
            </a:r>
            <a:r>
              <a:rPr lang="de-DE" dirty="0"/>
              <a:t> </a:t>
            </a:r>
          </a:p>
          <a:p>
            <a:pPr algn="l"/>
            <a:endParaRPr lang="de-DE" b="1" dirty="0"/>
          </a:p>
          <a:p>
            <a:pPr algn="l"/>
            <a:r>
              <a:rPr lang="de-DE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Schulamtsbezirk Fürstenfeldbruck:</a:t>
            </a:r>
            <a:endParaRPr lang="de-DE" b="1" dirty="0"/>
          </a:p>
          <a:p>
            <a:pPr algn="l"/>
            <a:r>
              <a:rPr lang="de-DE" b="1" dirty="0"/>
              <a:t>Stefanie </a:t>
            </a:r>
            <a:r>
              <a:rPr lang="de-DE" b="1" dirty="0" err="1"/>
              <a:t>Backu</a:t>
            </a:r>
            <a:r>
              <a:rPr lang="de-DE" b="1" dirty="0"/>
              <a:t>, </a:t>
            </a:r>
            <a:r>
              <a:rPr lang="de-DE" dirty="0"/>
              <a:t>Schulamtsdirektorin</a:t>
            </a:r>
            <a:br>
              <a:rPr lang="de-DE" dirty="0"/>
            </a:br>
            <a:r>
              <a:rPr lang="de-DE" dirty="0"/>
              <a:t>Tel. 08141/9730</a:t>
            </a:r>
            <a:br>
              <a:rPr lang="de-DE" dirty="0"/>
            </a:br>
            <a:r>
              <a:rPr lang="de-DE" dirty="0">
                <a:hlinkClick r:id="rId3"/>
              </a:rPr>
              <a:t>stefanie.backu@schulamt-ffb.de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2" name="Abgerundetes Rechteck 1"/>
          <p:cNvSpPr/>
          <p:nvPr/>
        </p:nvSpPr>
        <p:spPr>
          <a:xfrm>
            <a:off x="922858" y="270933"/>
            <a:ext cx="7187395" cy="990600"/>
          </a:xfrm>
          <a:prstGeom prst="roundRect">
            <a:avLst/>
          </a:prstGeom>
          <a:solidFill>
            <a:srgbClr val="FFFF66"/>
          </a:solidFill>
          <a:ln>
            <a:solidFill>
              <a:srgbClr val="FFFF66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ysClr val="windowText" lastClr="000000"/>
                </a:solidFill>
              </a:rPr>
              <a:t>Ansprechpartnerinnen </a:t>
            </a:r>
            <a:r>
              <a:rPr lang="de-DE" sz="2800" b="1" dirty="0">
                <a:solidFill>
                  <a:sysClr val="windowText" lastClr="000000"/>
                </a:solidFill>
              </a:rPr>
              <a:t>Schulamt</a:t>
            </a:r>
          </a:p>
        </p:txBody>
      </p:sp>
      <p:pic>
        <p:nvPicPr>
          <p:cNvPr id="4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5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6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3" name="Rechteck: abgerundete Ecken 2">
            <a:hlinkClick r:id="rId4" action="ppaction://hlinksldjump"/>
            <a:extLst>
              <a:ext uri="{FF2B5EF4-FFF2-40B4-BE49-F238E27FC236}">
                <a16:creationId xmlns:a16="http://schemas.microsoft.com/office/drawing/2014/main" id="{073AA710-AD36-69CF-6700-0A49B751C4D5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59029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85886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7BDA4">
                  <a:lumMod val="90000"/>
                  <a:lumOff val="10000"/>
                </a:srgbClr>
              </a:gs>
              <a:gs pos="50000">
                <a:srgbClr val="F7BDA4">
                  <a:lumMod val="95000"/>
                  <a:lumOff val="5000"/>
                </a:srgbClr>
              </a:gs>
              <a:gs pos="100000">
                <a:srgbClr val="F7BDA4">
                  <a:lumMod val="95000"/>
                  <a:lumOff val="5000"/>
                </a:srgbClr>
              </a:gs>
            </a:gsLst>
          </a:gradFill>
          <a:ln>
            <a:solidFill>
              <a:srgbClr val="F7BDA4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 klassisch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Inklusionsbera-tungsstellen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823" y="4617024"/>
            <a:ext cx="494514" cy="515336"/>
          </a:xfrm>
          <a:prstGeom prst="rect">
            <a:avLst/>
          </a:prstGeom>
        </p:spPr>
      </p:pic>
      <p:sp>
        <p:nvSpPr>
          <p:cNvPr id="33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6" y="1942479"/>
            <a:ext cx="11502969" cy="2973050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2400" b="1" dirty="0">
                <a:solidFill>
                  <a:srgbClr val="B5D5A7"/>
                </a:solidFill>
              </a:rPr>
              <a:t> </a:t>
            </a:r>
            <a:r>
              <a:rPr lang="de-DE" sz="3600" b="1" dirty="0">
                <a:solidFill>
                  <a:srgbClr val="F4A788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Koop-Klassen FFB</a:t>
            </a:r>
          </a:p>
          <a:p>
            <a:pPr lvl="2"/>
            <a:endParaRPr lang="de-DE" sz="2400" b="1" dirty="0">
              <a:solidFill>
                <a:schemeClr val="tx1"/>
              </a:solidFill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Grund- und Mittelschule Fürstenfeldbruck an der Theodor-Heuss-Straße: </a:t>
            </a:r>
            <a:br>
              <a:rPr lang="de-DE" sz="2200" dirty="0">
                <a:solidFill>
                  <a:prstClr val="black"/>
                </a:solidFill>
              </a:rPr>
            </a:br>
            <a:r>
              <a:rPr lang="de-DE" sz="2200" dirty="0">
                <a:solidFill>
                  <a:prstClr val="black"/>
                </a:solidFill>
              </a:rPr>
              <a:t>3., 4., 5., 6. Jahrgangsstufe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Mittelschule </a:t>
            </a:r>
            <a:r>
              <a:rPr lang="de-DE" sz="2200" dirty="0" err="1">
                <a:solidFill>
                  <a:prstClr val="black"/>
                </a:solidFill>
              </a:rPr>
              <a:t>Mammendorf</a:t>
            </a:r>
            <a:r>
              <a:rPr lang="de-DE" sz="2200" dirty="0">
                <a:solidFill>
                  <a:prstClr val="black"/>
                </a:solidFill>
              </a:rPr>
              <a:t>: </a:t>
            </a:r>
            <a:br>
              <a:rPr lang="de-DE" sz="2200" dirty="0">
                <a:solidFill>
                  <a:prstClr val="black"/>
                </a:solidFill>
              </a:rPr>
            </a:br>
            <a:r>
              <a:rPr lang="de-DE" sz="2200" dirty="0">
                <a:solidFill>
                  <a:prstClr val="black"/>
                </a:solidFill>
              </a:rPr>
              <a:t>5., 6. Jahrgangsstufe</a:t>
            </a:r>
            <a:br>
              <a:rPr lang="de-DE" sz="2200" dirty="0">
                <a:solidFill>
                  <a:prstClr val="black"/>
                </a:solidFill>
              </a:rPr>
            </a:br>
            <a:endParaRPr lang="de-DE" sz="2200" dirty="0">
              <a:solidFill>
                <a:prstClr val="black"/>
              </a:solidFill>
            </a:endParaRPr>
          </a:p>
        </p:txBody>
      </p:sp>
      <p:pic>
        <p:nvPicPr>
          <p:cNvPr id="19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4" name="Rechteck: abgerundete Ecken 3">
            <a:hlinkClick r:id="rId5" action="ppaction://hlinksldjump"/>
            <a:extLst>
              <a:ext uri="{FF2B5EF4-FFF2-40B4-BE49-F238E27FC236}">
                <a16:creationId xmlns:a16="http://schemas.microsoft.com/office/drawing/2014/main" id="{248C4CDD-F61E-57D6-4BCC-8681DD21C3DD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014990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6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Schulamtsbezirk Dachau:</a:t>
            </a:r>
          </a:p>
          <a:p>
            <a:pPr algn="l"/>
            <a:r>
              <a:rPr lang="de-DE" b="1" dirty="0"/>
              <a:t>Sonja Müller </a:t>
            </a:r>
          </a:p>
          <a:p>
            <a:pPr algn="l"/>
            <a:r>
              <a:rPr lang="de-DE" b="1" dirty="0">
                <a:hlinkClick r:id="rId2"/>
              </a:rPr>
              <a:t>sonja.mueller@greta-fischer-schule.de</a:t>
            </a:r>
            <a:r>
              <a:rPr lang="de-DE" b="1" dirty="0"/>
              <a:t> </a:t>
            </a:r>
          </a:p>
          <a:p>
            <a:pPr algn="l"/>
            <a:r>
              <a:rPr lang="de-DE" b="1" dirty="0"/>
              <a:t>Manuela </a:t>
            </a:r>
            <a:r>
              <a:rPr lang="de-DE" b="1" dirty="0" err="1"/>
              <a:t>Petzina</a:t>
            </a:r>
            <a:r>
              <a:rPr lang="de-DE" b="1" dirty="0"/>
              <a:t> (Sonderpädagogisches Beratungszentrum des SFZs)</a:t>
            </a:r>
          </a:p>
          <a:p>
            <a:pPr algn="l"/>
            <a:r>
              <a:rPr lang="de-DE" b="1" dirty="0">
                <a:hlinkClick r:id="rId3"/>
              </a:rPr>
              <a:t>manuela.petzina@greta-fischer-schule.de</a:t>
            </a:r>
            <a:endParaRPr lang="de-DE" b="1" dirty="0"/>
          </a:p>
          <a:p>
            <a:pPr algn="l"/>
            <a:endParaRPr lang="de-DE" sz="28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r>
              <a:rPr lang="de-DE" sz="2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Schulamtsbezirk Fürstenfeldbruck:</a:t>
            </a:r>
          </a:p>
          <a:p>
            <a:pPr algn="l"/>
            <a:r>
              <a:rPr lang="de-DE" b="1" dirty="0"/>
              <a:t>Susanne Steinhardt </a:t>
            </a:r>
          </a:p>
          <a:p>
            <a:pPr algn="l"/>
            <a:r>
              <a:rPr lang="de-DE" b="1" dirty="0">
                <a:hlinkClick r:id="rId4"/>
              </a:rPr>
              <a:t>susanne.steinhardt@pestalozzischule-ffb.de</a:t>
            </a:r>
            <a:r>
              <a:rPr lang="de-DE" b="1" dirty="0"/>
              <a:t> </a:t>
            </a:r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922858" y="270933"/>
            <a:ext cx="7187396" cy="990600"/>
          </a:xfrm>
          <a:prstGeom prst="roundRect">
            <a:avLst/>
          </a:prstGeom>
          <a:solidFill>
            <a:srgbClr val="F7BDA4"/>
          </a:solidFill>
          <a:ln>
            <a:solidFill>
              <a:srgbClr val="CC99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ysClr val="windowText" lastClr="000000"/>
                </a:solidFill>
              </a:rPr>
              <a:t>Ansprechpartnerinnen </a:t>
            </a:r>
            <a:r>
              <a:rPr lang="de-DE" sz="2800" b="1" dirty="0">
                <a:solidFill>
                  <a:sysClr val="windowText" lastClr="000000"/>
                </a:solidFill>
              </a:rPr>
              <a:t>MSD</a:t>
            </a:r>
          </a:p>
        </p:txBody>
      </p:sp>
      <p:pic>
        <p:nvPicPr>
          <p:cNvPr id="5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6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7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" name="Rechteck: abgerundete Ecken 1">
            <a:hlinkClick r:id="rId5" action="ppaction://hlinksldjump"/>
            <a:extLst>
              <a:ext uri="{FF2B5EF4-FFF2-40B4-BE49-F238E27FC236}">
                <a16:creationId xmlns:a16="http://schemas.microsoft.com/office/drawing/2014/main" id="{3166A10E-484C-5D4A-8CF8-E1B8CDE63F94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406383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6482" y="2202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1" name="Rechteck: abgerundete Ecken 10">
            <a:hlinkClick r:id="rId3" action="ppaction://hlinksldjump"/>
            <a:extLst>
              <a:ext uri="{FF2B5EF4-FFF2-40B4-BE49-F238E27FC236}">
                <a16:creationId xmlns:a16="http://schemas.microsoft.com/office/drawing/2014/main" id="{AF91BFF1-77C2-EDDE-46F4-090F2E0E2AE3}"/>
              </a:ext>
            </a:extLst>
          </p:cNvPr>
          <p:cNvSpPr/>
          <p:nvPr/>
        </p:nvSpPr>
        <p:spPr>
          <a:xfrm>
            <a:off x="5691909" y="1155605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Koop-Klassen FFB</a:t>
            </a:r>
          </a:p>
        </p:txBody>
      </p:sp>
      <p:sp>
        <p:nvSpPr>
          <p:cNvPr id="25" name="Rechteck: abgerundete Ecken 24">
            <a:hlinkClick r:id="rId4" action="ppaction://hlinksldjump"/>
            <a:extLst>
              <a:ext uri="{FF2B5EF4-FFF2-40B4-BE49-F238E27FC236}">
                <a16:creationId xmlns:a16="http://schemas.microsoft.com/office/drawing/2014/main" id="{9C35C82A-EC26-E927-8E32-433104A7F174}"/>
              </a:ext>
            </a:extLst>
          </p:cNvPr>
          <p:cNvSpPr/>
          <p:nvPr/>
        </p:nvSpPr>
        <p:spPr>
          <a:xfrm>
            <a:off x="6606300" y="24443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Beraten / unterstützen / fördern von Schüler*innen</a:t>
            </a:r>
          </a:p>
        </p:txBody>
      </p:sp>
      <p:sp>
        <p:nvSpPr>
          <p:cNvPr id="26" name="Rechteck: abgerundete Ecken 25">
            <a:hlinkClick r:id="rId5" action="ppaction://hlinksldjump"/>
            <a:extLst>
              <a:ext uri="{FF2B5EF4-FFF2-40B4-BE49-F238E27FC236}">
                <a16:creationId xmlns:a16="http://schemas.microsoft.com/office/drawing/2014/main" id="{DC718FEA-75EF-56F4-6BCF-C11B28988E5D}"/>
              </a:ext>
            </a:extLst>
          </p:cNvPr>
          <p:cNvSpPr/>
          <p:nvPr/>
        </p:nvSpPr>
        <p:spPr>
          <a:xfrm>
            <a:off x="5126773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e-DE" sz="2400" dirty="0">
                <a:solidFill>
                  <a:schemeClr val="tx1"/>
                </a:solidFill>
              </a:rPr>
              <a:t>Kollegiale Fortbildungen</a:t>
            </a:r>
          </a:p>
        </p:txBody>
      </p:sp>
      <p:sp>
        <p:nvSpPr>
          <p:cNvPr id="27" name="Rechteck: abgerundete Ecken 26">
            <a:hlinkClick r:id="rId6" action="ppaction://hlinksldjump"/>
            <a:extLst>
              <a:ext uri="{FF2B5EF4-FFF2-40B4-BE49-F238E27FC236}">
                <a16:creationId xmlns:a16="http://schemas.microsoft.com/office/drawing/2014/main" id="{BB79BF01-E618-99AD-B017-8EF23484C86A}"/>
              </a:ext>
            </a:extLst>
          </p:cNvPr>
          <p:cNvSpPr/>
          <p:nvPr/>
        </p:nvSpPr>
        <p:spPr>
          <a:xfrm>
            <a:off x="811932" y="1155605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Vernetzung schulisch - außerschulisch</a:t>
            </a:r>
          </a:p>
        </p:txBody>
      </p:sp>
      <p:sp>
        <p:nvSpPr>
          <p:cNvPr id="28" name="Rechteck: abgerundete Ecken 27">
            <a:hlinkClick r:id="rId7" action="ppaction://hlinksldjump"/>
            <a:extLst>
              <a:ext uri="{FF2B5EF4-FFF2-40B4-BE49-F238E27FC236}">
                <a16:creationId xmlns:a16="http://schemas.microsoft.com/office/drawing/2014/main" id="{7D5F623E-89ED-155F-19B3-1D6C97F00A21}"/>
              </a:ext>
            </a:extLst>
          </p:cNvPr>
          <p:cNvSpPr/>
          <p:nvPr/>
        </p:nvSpPr>
        <p:spPr>
          <a:xfrm>
            <a:off x="46458" y="2444394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Diagnostik</a:t>
            </a:r>
          </a:p>
        </p:txBody>
      </p:sp>
      <p:sp>
        <p:nvSpPr>
          <p:cNvPr id="29" name="Rechteck: abgerundete Ecken 28">
            <a:hlinkClick r:id="rId8" action="ppaction://hlinksldjump"/>
            <a:extLst>
              <a:ext uri="{FF2B5EF4-FFF2-40B4-BE49-F238E27FC236}">
                <a16:creationId xmlns:a16="http://schemas.microsoft.com/office/drawing/2014/main" id="{E38BA047-1981-239A-D6C3-74B49061D31B}"/>
              </a:ext>
            </a:extLst>
          </p:cNvPr>
          <p:cNvSpPr/>
          <p:nvPr/>
        </p:nvSpPr>
        <p:spPr>
          <a:xfrm>
            <a:off x="6412123" y="3793763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  Feststellung sonderpädagogischer Förderbedarf</a:t>
            </a:r>
          </a:p>
        </p:txBody>
      </p:sp>
      <p:sp>
        <p:nvSpPr>
          <p:cNvPr id="30" name="Rechteck: abgerundete Ecken 29">
            <a:hlinkClick r:id="rId9" action="ppaction://hlinksldjump"/>
            <a:extLst>
              <a:ext uri="{FF2B5EF4-FFF2-40B4-BE49-F238E27FC236}">
                <a16:creationId xmlns:a16="http://schemas.microsoft.com/office/drawing/2014/main" id="{21C2D53F-897B-027F-F90F-DB1050FB5417}"/>
              </a:ext>
            </a:extLst>
          </p:cNvPr>
          <p:cNvSpPr/>
          <p:nvPr/>
        </p:nvSpPr>
        <p:spPr>
          <a:xfrm>
            <a:off x="153174" y="3786389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Beratung von </a:t>
            </a:r>
            <a:br>
              <a:rPr lang="de-DE" sz="2400" dirty="0">
                <a:solidFill>
                  <a:schemeClr val="tx1"/>
                </a:solidFill>
              </a:rPr>
            </a:br>
            <a:r>
              <a:rPr lang="de-DE" sz="2400" dirty="0">
                <a:solidFill>
                  <a:schemeClr val="tx1"/>
                </a:solidFill>
              </a:rPr>
              <a:t>Eltern und Lehrkräften</a:t>
            </a:r>
          </a:p>
        </p:txBody>
      </p:sp>
      <p:sp>
        <p:nvSpPr>
          <p:cNvPr id="31" name="Rechteck: abgerundete Ecken 30">
            <a:hlinkClick r:id="rId10" action="ppaction://hlinksldjump"/>
            <a:extLst>
              <a:ext uri="{FF2B5EF4-FFF2-40B4-BE49-F238E27FC236}">
                <a16:creationId xmlns:a16="http://schemas.microsoft.com/office/drawing/2014/main" id="{AF9F4461-9277-2A27-71CA-B893437F09E0}"/>
              </a:ext>
            </a:extLst>
          </p:cNvPr>
          <p:cNvSpPr/>
          <p:nvPr/>
        </p:nvSpPr>
        <p:spPr>
          <a:xfrm>
            <a:off x="1211074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e-DE" sz="2400" dirty="0">
                <a:solidFill>
                  <a:schemeClr val="tx1"/>
                </a:solidFill>
              </a:rPr>
              <a:t>Begleitung beim Schulwechsel</a:t>
            </a:r>
          </a:p>
        </p:txBody>
      </p:sp>
      <p:sp>
        <p:nvSpPr>
          <p:cNvPr id="17" name="Ellipse 16">
            <a:hlinkClick r:id="rId11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7BDA4">
                  <a:lumMod val="90000"/>
                  <a:lumOff val="10000"/>
                </a:srgbClr>
              </a:gs>
              <a:gs pos="50000">
                <a:srgbClr val="F7BDA4">
                  <a:lumMod val="95000"/>
                  <a:lumOff val="5000"/>
                </a:srgbClr>
              </a:gs>
              <a:gs pos="100000">
                <a:srgbClr val="F7BDA4">
                  <a:lumMod val="95000"/>
                  <a:lumOff val="5000"/>
                </a:srgbClr>
              </a:gs>
            </a:gsLst>
          </a:gradFill>
          <a:ln>
            <a:solidFill>
              <a:srgbClr val="F7BDA4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 klassisch</a:t>
            </a:r>
            <a:b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beratungsstellen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62823" y="4617024"/>
            <a:ext cx="494514" cy="515336"/>
          </a:xfrm>
          <a:prstGeom prst="rect">
            <a:avLst/>
          </a:prstGeom>
        </p:spPr>
      </p:pic>
      <p:pic>
        <p:nvPicPr>
          <p:cNvPr id="33" name="Picture 2" descr="personal-5483386_1280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34" name="Picture 3" descr="Schulamt Logo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5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35" name="Picture 4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4" name="Rechteck: abgerundete Ecken 3">
            <a:hlinkClick r:id="rId13" action="ppaction://hlinksldjump"/>
            <a:extLst>
              <a:ext uri="{FF2B5EF4-FFF2-40B4-BE49-F238E27FC236}">
                <a16:creationId xmlns:a16="http://schemas.microsoft.com/office/drawing/2014/main" id="{63764C23-612E-546C-565C-3E0E1C351E63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70741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2771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9" name="Rechteck: abgerundete Ecken 18">
            <a:hlinkClick r:id="rId3" action="ppaction://hlinksldjump"/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193354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Diagnostik</a:t>
            </a:r>
          </a:p>
        </p:txBody>
      </p:sp>
      <p:sp>
        <p:nvSpPr>
          <p:cNvPr id="20" name="Rechteck: abgerundete Ecken 19">
            <a:hlinkClick r:id="rId4" action="ppaction://hlinksldjump"/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Kooperation</a:t>
            </a:r>
          </a:p>
        </p:txBody>
      </p:sp>
      <p:sp>
        <p:nvSpPr>
          <p:cNvPr id="21" name="Rechteck: abgerundete Ecken 20">
            <a:hlinkClick r:id="rId5" action="ppaction://hlinksldjump"/>
            <a:extLst>
              <a:ext uri="{FF2B5EF4-FFF2-40B4-BE49-F238E27FC236}">
                <a16:creationId xmlns:a16="http://schemas.microsoft.com/office/drawing/2014/main" id="{8DFE1C14-8860-087A-104C-04D2483BFCB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Ansprechpartner für Lehrkräfte</a:t>
            </a:r>
          </a:p>
        </p:txBody>
      </p:sp>
      <p:sp>
        <p:nvSpPr>
          <p:cNvPr id="23" name="Rechteck: abgerundete Ecken 22">
            <a:hlinkClick r:id="rId6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84231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Beratung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2" name="Rechteck: abgerundete Ecken 21">
            <a:hlinkClick r:id="rId7" action="ppaction://hlinksldjump"/>
            <a:extLst>
              <a:ext uri="{FF2B5EF4-FFF2-40B4-BE49-F238E27FC236}">
                <a16:creationId xmlns:a16="http://schemas.microsoft.com/office/drawing/2014/main" id="{B6643C87-7F31-6B3B-608A-F33CC58DFE8F}"/>
              </a:ext>
            </a:extLst>
          </p:cNvPr>
          <p:cNvSpPr/>
          <p:nvPr/>
        </p:nvSpPr>
        <p:spPr>
          <a:xfrm>
            <a:off x="46458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Kooperation mit Schulleitungen anderer Schularten</a:t>
            </a:r>
          </a:p>
        </p:txBody>
      </p:sp>
      <p:sp>
        <p:nvSpPr>
          <p:cNvPr id="17" name="Ellipse 16">
            <a:hlinkClick r:id="rId7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A8B7DF">
                  <a:lumMod val="90000"/>
                  <a:lumOff val="10000"/>
                </a:srgbClr>
              </a:gs>
              <a:gs pos="50000">
                <a:srgbClr val="A8B7DF">
                  <a:lumMod val="95000"/>
                  <a:lumOff val="5000"/>
                </a:srgbClr>
              </a:gs>
              <a:gs pos="100000">
                <a:srgbClr val="A8B7DF">
                  <a:lumMod val="95000"/>
                  <a:lumOff val="5000"/>
                </a:srgbClr>
              </a:gs>
            </a:gsLst>
          </a:gradFill>
          <a:ln>
            <a:solidFill>
              <a:srgbClr val="A8B7D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4000" b="1" dirty="0"/>
              <a:t>Schul-leitung</a:t>
            </a:r>
            <a:br>
              <a:rPr lang="de-DE" sz="4000" b="1" dirty="0"/>
            </a:br>
            <a:r>
              <a:rPr lang="de-DE" sz="4000" b="1" dirty="0"/>
              <a:t>Förder-zentren</a:t>
            </a:r>
            <a:br>
              <a:rPr lang="de-DE" sz="4000" b="1" dirty="0"/>
            </a:br>
            <a:endParaRPr lang="de-DE" sz="4000" b="1" dirty="0"/>
          </a:p>
        </p:txBody>
      </p:sp>
      <p:pic>
        <p:nvPicPr>
          <p:cNvPr id="25" name="Grafik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6" name="Picture 2" descr="personal-5483386_1280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7" name="Picture 3" descr="Schulamt Logo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1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8" name="Picture 4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3" name="Rechteck: abgerundete Ecken 2">
            <a:hlinkClick r:id="rId9" action="ppaction://hlinksldjump"/>
            <a:extLst>
              <a:ext uri="{FF2B5EF4-FFF2-40B4-BE49-F238E27FC236}">
                <a16:creationId xmlns:a16="http://schemas.microsoft.com/office/drawing/2014/main" id="{5AC35042-2CCA-3987-2FED-4509AD3BD31B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4226654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Schulent</a:t>
            </a:r>
            <a:r>
              <a:rPr lang="de-DE" sz="2400" b="1" dirty="0"/>
              <a:t>-wicklung</a:t>
            </a:r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4961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A8B7DF">
                  <a:lumMod val="90000"/>
                  <a:lumOff val="10000"/>
                </a:srgbClr>
              </a:gs>
              <a:gs pos="50000">
                <a:srgbClr val="A8B7DF">
                  <a:lumMod val="95000"/>
                  <a:lumOff val="5000"/>
                </a:srgbClr>
              </a:gs>
              <a:gs pos="100000">
                <a:srgbClr val="A8B7DF">
                  <a:lumMod val="95000"/>
                  <a:lumOff val="5000"/>
                </a:srgbClr>
              </a:gs>
            </a:gsLst>
          </a:gradFill>
          <a:ln>
            <a:solidFill>
              <a:srgbClr val="A8B7D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4000" b="1" dirty="0"/>
              <a:t>Schul-leitung</a:t>
            </a:r>
            <a:br>
              <a:rPr lang="de-DE" sz="4000" b="1" dirty="0"/>
            </a:br>
            <a:r>
              <a:rPr lang="de-DE" sz="4000" b="1" dirty="0"/>
              <a:t>Förder-zentren</a:t>
            </a:r>
            <a:br>
              <a:rPr lang="de-DE" sz="4000" b="1" dirty="0"/>
            </a:br>
            <a:endParaRPr lang="de-DE" sz="4000" b="1" dirty="0"/>
          </a:p>
        </p:txBody>
      </p:sp>
      <p:pic>
        <p:nvPicPr>
          <p:cNvPr id="25" name="Grafik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7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6" name="Rechteck: abgerundete Ecken 22">
            <a:hlinkClick r:id="rId6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431676" y="158739"/>
            <a:ext cx="11502969" cy="4827210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2400" b="1" dirty="0">
                <a:solidFill>
                  <a:srgbClr val="B5D5A7"/>
                </a:solidFill>
              </a:rPr>
              <a:t> </a:t>
            </a:r>
            <a:r>
              <a:rPr lang="de-DE" sz="3600" b="1" dirty="0">
                <a:solidFill>
                  <a:srgbClr val="839AD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Beratung</a:t>
            </a:r>
          </a:p>
          <a:p>
            <a:pPr lvl="2"/>
            <a:endParaRPr lang="de-DE" sz="2400" b="1" dirty="0">
              <a:solidFill>
                <a:schemeClr val="tx1"/>
              </a:solidFill>
            </a:endParaRPr>
          </a:p>
          <a:p>
            <a:pPr lvl="1">
              <a:spcAft>
                <a:spcPts val="1200"/>
              </a:spcAft>
            </a:pPr>
            <a:r>
              <a:rPr lang="de-DE" sz="2200" dirty="0">
                <a:solidFill>
                  <a:prstClr val="black"/>
                </a:solidFill>
              </a:rPr>
              <a:t>Ansprechpartner für: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Eltern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Regelschulen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Jugendämter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Frühförderstellen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Kindertageseinrichtungen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Fachlehrer</a:t>
            </a:r>
            <a:br>
              <a:rPr lang="de-DE" sz="2200" dirty="0">
                <a:solidFill>
                  <a:prstClr val="black"/>
                </a:solidFill>
              </a:rPr>
            </a:br>
            <a:endParaRPr lang="de-DE" sz="2200" dirty="0">
              <a:solidFill>
                <a:prstClr val="black"/>
              </a:solidFill>
            </a:endParaRPr>
          </a:p>
        </p:txBody>
      </p:sp>
      <p:pic>
        <p:nvPicPr>
          <p:cNvPr id="29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8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3" name="Rechteck: abgerundete Ecken 2">
            <a:hlinkClick r:id="rId4" action="ppaction://hlinksldjump"/>
            <a:extLst>
              <a:ext uri="{FF2B5EF4-FFF2-40B4-BE49-F238E27FC236}">
                <a16:creationId xmlns:a16="http://schemas.microsoft.com/office/drawing/2014/main" id="{59B344AF-F0CE-AEA2-DB09-009855DFF2BC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29100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Schulent</a:t>
            </a:r>
            <a:r>
              <a:rPr lang="de-DE" sz="2400" b="1" dirty="0"/>
              <a:t>-wicklung</a:t>
            </a:r>
          </a:p>
        </p:txBody>
      </p:sp>
      <p:sp>
        <p:nvSpPr>
          <p:cNvPr id="14" name="Ellipse 13">
            <a:hlinkClick r:id="rId5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4961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A8B7DF">
                  <a:lumMod val="90000"/>
                  <a:lumOff val="10000"/>
                </a:srgbClr>
              </a:gs>
              <a:gs pos="50000">
                <a:srgbClr val="A8B7DF">
                  <a:lumMod val="95000"/>
                  <a:lumOff val="5000"/>
                </a:srgbClr>
              </a:gs>
              <a:gs pos="100000">
                <a:srgbClr val="A8B7DF">
                  <a:lumMod val="95000"/>
                  <a:lumOff val="5000"/>
                </a:srgbClr>
              </a:gs>
            </a:gsLst>
          </a:gradFill>
          <a:ln>
            <a:solidFill>
              <a:srgbClr val="A8B7D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4000" b="1" dirty="0"/>
              <a:t>Schul-leitung</a:t>
            </a:r>
            <a:br>
              <a:rPr lang="de-DE" sz="4000" b="1" dirty="0"/>
            </a:br>
            <a:r>
              <a:rPr lang="de-DE" sz="4000" b="1" dirty="0"/>
              <a:t>Förder-zentren</a:t>
            </a:r>
            <a:br>
              <a:rPr lang="de-DE" sz="4000" b="1" dirty="0"/>
            </a:br>
            <a:endParaRPr lang="de-DE" sz="4000" b="1" dirty="0"/>
          </a:p>
        </p:txBody>
      </p:sp>
      <p:pic>
        <p:nvPicPr>
          <p:cNvPr id="25" name="Grafik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sp>
        <p:nvSpPr>
          <p:cNvPr id="26" name="Rechteck: abgerundete Ecken 22">
            <a:hlinkClick r:id="rId7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428406" y="157014"/>
            <a:ext cx="11502969" cy="5242798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3600" b="1" dirty="0">
                <a:solidFill>
                  <a:srgbClr val="839AD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Intern Ansprechpartner und Stütze für die </a:t>
            </a:r>
            <a:br>
              <a:rPr lang="de-DE" sz="3600" b="1" dirty="0">
                <a:solidFill>
                  <a:srgbClr val="839AD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</a:br>
            <a:r>
              <a:rPr lang="de-DE" sz="3600" b="1" dirty="0">
                <a:solidFill>
                  <a:srgbClr val="839AD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Lehrkräfte des jeweiligen Förderzentrums </a:t>
            </a:r>
          </a:p>
          <a:p>
            <a:pPr lvl="2"/>
            <a:endParaRPr lang="de-DE" sz="2400" b="1" dirty="0">
              <a:solidFill>
                <a:schemeClr val="tx1"/>
              </a:solidFill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Unterstützung und Beratung im Umgang mit besonders herausfordernden Kindern und Situationen; gemeinsame Suche nach adäquaten pädagogischen Möglichkeiten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Unterstützung bei der Elternarbeit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Initiierung präventiver Maßnahmen, inkl. Beantragung notwendiger Gelder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Mitwirkung in Einzelfall-Hilfe-Teams, bei Runden Tischen…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Durchsetzung von Ordnungsmaßnahmen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Kontakt zu außerschulischen Behörden, Trägern…</a:t>
            </a:r>
            <a:br>
              <a:rPr lang="de-DE" sz="2200" dirty="0">
                <a:solidFill>
                  <a:prstClr val="black"/>
                </a:solidFill>
              </a:rPr>
            </a:br>
            <a:endParaRPr lang="de-DE" sz="2200" dirty="0">
              <a:solidFill>
                <a:prstClr val="black"/>
              </a:solidFill>
            </a:endParaRPr>
          </a:p>
        </p:txBody>
      </p:sp>
      <p:pic>
        <p:nvPicPr>
          <p:cNvPr id="19" name="Picture 2" descr="personal-5483386_1280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3" name="Rechteck: abgerundete Ecken 2">
            <a:hlinkClick r:id="rId2" action="ppaction://hlinksldjump"/>
            <a:extLst>
              <a:ext uri="{FF2B5EF4-FFF2-40B4-BE49-F238E27FC236}">
                <a16:creationId xmlns:a16="http://schemas.microsoft.com/office/drawing/2014/main" id="{47154751-F840-1108-4EF0-C30C5D915C30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37926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Schulent</a:t>
            </a:r>
            <a:r>
              <a:rPr lang="de-DE" sz="2400" b="1" dirty="0"/>
              <a:t>-wicklung</a:t>
            </a:r>
          </a:p>
        </p:txBody>
      </p:sp>
      <p:sp>
        <p:nvSpPr>
          <p:cNvPr id="14" name="Ellipse 13">
            <a:hlinkClick r:id="rId4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4961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A8B7DF">
                  <a:lumMod val="90000"/>
                  <a:lumOff val="10000"/>
                </a:srgbClr>
              </a:gs>
              <a:gs pos="50000">
                <a:srgbClr val="A8B7DF">
                  <a:lumMod val="95000"/>
                  <a:lumOff val="5000"/>
                </a:srgbClr>
              </a:gs>
              <a:gs pos="100000">
                <a:srgbClr val="A8B7DF">
                  <a:lumMod val="95000"/>
                  <a:lumOff val="5000"/>
                </a:srgbClr>
              </a:gs>
            </a:gsLst>
          </a:gradFill>
          <a:ln>
            <a:solidFill>
              <a:srgbClr val="A8B7D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4000" b="1" dirty="0"/>
              <a:t>Schul-leitung</a:t>
            </a:r>
            <a:br>
              <a:rPr lang="de-DE" sz="4000" b="1" dirty="0"/>
            </a:br>
            <a:r>
              <a:rPr lang="de-DE" sz="4000" b="1" dirty="0"/>
              <a:t>Förder-zentren</a:t>
            </a:r>
            <a:br>
              <a:rPr lang="de-DE" sz="4000" b="1" dirty="0"/>
            </a:br>
            <a:endParaRPr lang="de-DE" sz="4000" b="1" dirty="0"/>
          </a:p>
        </p:txBody>
      </p:sp>
      <p:pic>
        <p:nvPicPr>
          <p:cNvPr id="25" name="Grafik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1" name="Picture 3" descr="Schulamt Logo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6" name="Rechteck: abgerundete Ecken 22">
            <a:hlinkClick r:id="rId7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453573" y="139898"/>
            <a:ext cx="11502969" cy="5528515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2400" b="1" dirty="0">
                <a:solidFill>
                  <a:srgbClr val="B5D5A7"/>
                </a:solidFill>
              </a:rPr>
              <a:t> </a:t>
            </a:r>
            <a:r>
              <a:rPr lang="de-DE" sz="3600" b="1" dirty="0">
                <a:solidFill>
                  <a:srgbClr val="839AD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Kooperation</a:t>
            </a:r>
            <a:br>
              <a:rPr lang="de-DE" sz="3600" b="1" dirty="0">
                <a:solidFill>
                  <a:srgbClr val="839AD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</a:br>
            <a:r>
              <a:rPr lang="de-DE" sz="2200" b="1" dirty="0">
                <a:solidFill>
                  <a:srgbClr val="839AD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  </a:t>
            </a: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Bezirk 				</a:t>
            </a: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  </a:t>
            </a: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stationäre/teilstationäre Jugendhilfe</a:t>
            </a:r>
            <a:endParaRPr lang="de-DE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Schulamt				</a:t>
            </a: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  </a:t>
            </a: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Beratungszentren</a:t>
            </a:r>
          </a:p>
          <a:p>
            <a:pPr lvl="8">
              <a:lnSpc>
                <a:spcPct val="107000"/>
              </a:lnSpc>
              <a:spcAft>
                <a:spcPts val="1200"/>
              </a:spcAft>
              <a:tabLst>
                <a:tab pos="457200" algn="l"/>
              </a:tabLst>
            </a:pP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    (am sonderpädagogischen Förderzentrum)</a:t>
            </a:r>
            <a:endParaRPr lang="de-DE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GS / MS auf Leitungsebene		</a:t>
            </a: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  </a:t>
            </a: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Beratungsstellen ( Autismus, Essstörung,…)</a:t>
            </a:r>
            <a:endParaRPr lang="de-DE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Regelschulen			</a:t>
            </a: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  Frühförderstellen</a:t>
            </a:r>
            <a:endParaRPr lang="de-DE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Kindertageseinrichtungen		</a:t>
            </a: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  Fachdienste</a:t>
            </a:r>
            <a:endParaRPr lang="de-DE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Kindergärten				</a:t>
            </a: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  Therapieangebote</a:t>
            </a:r>
            <a:endParaRPr lang="de-DE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Jugendämter				</a:t>
            </a: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  Kliniken</a:t>
            </a:r>
            <a:endParaRPr lang="de-DE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Heime				</a:t>
            </a:r>
            <a:r>
              <a:rPr lang="de-DE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endParaRPr lang="de-DE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" name="Picture 2" descr="personal-5483386_1280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3" name="Rechteck: abgerundete Ecken 2">
            <a:hlinkClick r:id="rId2" action="ppaction://hlinksldjump"/>
            <a:extLst>
              <a:ext uri="{FF2B5EF4-FFF2-40B4-BE49-F238E27FC236}">
                <a16:creationId xmlns:a16="http://schemas.microsoft.com/office/drawing/2014/main" id="{FB7F79B3-49C4-A2DA-5587-DC7CDBA41175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1477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206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A8B7DF">
                  <a:lumMod val="90000"/>
                  <a:lumOff val="10000"/>
                </a:srgbClr>
              </a:gs>
              <a:gs pos="50000">
                <a:srgbClr val="A8B7DF">
                  <a:lumMod val="95000"/>
                  <a:lumOff val="5000"/>
                </a:srgbClr>
              </a:gs>
              <a:gs pos="100000">
                <a:srgbClr val="A8B7DF">
                  <a:lumMod val="95000"/>
                  <a:lumOff val="5000"/>
                </a:srgbClr>
              </a:gs>
            </a:gsLst>
          </a:gradFill>
          <a:ln>
            <a:solidFill>
              <a:srgbClr val="A8B7D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4000" b="1" dirty="0"/>
              <a:t>Schul-leitung</a:t>
            </a:r>
            <a:br>
              <a:rPr lang="de-DE" sz="4000" b="1" dirty="0"/>
            </a:br>
            <a:r>
              <a:rPr lang="de-DE" sz="4000" b="1" dirty="0"/>
              <a:t>Förder-zentren</a:t>
            </a:r>
            <a:br>
              <a:rPr lang="de-DE" sz="4000" b="1" dirty="0"/>
            </a:br>
            <a:endParaRPr lang="de-DE" sz="4000" b="1" dirty="0"/>
          </a:p>
        </p:txBody>
      </p:sp>
      <p:pic>
        <p:nvPicPr>
          <p:cNvPr id="25" name="Grafik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sp>
        <p:nvSpPr>
          <p:cNvPr id="26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5" y="1235452"/>
            <a:ext cx="11502969" cy="4507528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lvl="1"/>
            <a:r>
              <a:rPr lang="de-DE" sz="2400" b="1" dirty="0">
                <a:solidFill>
                  <a:srgbClr val="B5D5A7"/>
                </a:solidFill>
              </a:rPr>
              <a:t> </a:t>
            </a:r>
            <a:r>
              <a:rPr lang="de-DE" sz="3600" b="1" dirty="0">
                <a:solidFill>
                  <a:srgbClr val="839AD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Diagnostik</a:t>
            </a:r>
          </a:p>
          <a:p>
            <a:pPr lvl="2"/>
            <a:endParaRPr lang="de-DE" sz="2400" b="1" dirty="0">
              <a:solidFill>
                <a:schemeClr val="tx1"/>
              </a:solidFill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Kooperation der verschiedenen Leitungen und ihrer Stellvertretungen im Rahmen der Einschulung, Rückführungen, Schulwechseln und bei längerfristigen Krankheitsfällen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grundlegende Organisation des Mobilen Sonderpädagogischen Dienstes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Zeichnung Förderdiagnostischer Berichte und Sonderpädagogischer Gutachten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Mitwirkung bei schwierigen Fällen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prstClr val="black"/>
                </a:solidFill>
              </a:rPr>
              <a:t>Kontaktaufnahme zu Schulpsychologie, Beratungslehrkräften, übergeordneten staatlichen Schulberatungsstellen in schwierigen Fällen</a:t>
            </a:r>
            <a:br>
              <a:rPr lang="de-DE" sz="2200" dirty="0">
                <a:solidFill>
                  <a:prstClr val="black"/>
                </a:solidFill>
              </a:rPr>
            </a:br>
            <a:endParaRPr lang="de-DE" sz="2200" dirty="0">
              <a:solidFill>
                <a:prstClr val="black"/>
              </a:solidFill>
            </a:endParaRPr>
          </a:p>
        </p:txBody>
      </p:sp>
      <p:pic>
        <p:nvPicPr>
          <p:cNvPr id="19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0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1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3" name="Rechteck: abgerundete Ecken 2">
            <a:hlinkClick r:id="rId5" action="ppaction://hlinksldjump"/>
            <a:extLst>
              <a:ext uri="{FF2B5EF4-FFF2-40B4-BE49-F238E27FC236}">
                <a16:creationId xmlns:a16="http://schemas.microsoft.com/office/drawing/2014/main" id="{816E77EA-DFE4-3957-A16D-6F96C647C4D7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47966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6"/>
          <p:cNvSpPr txBox="1">
            <a:spLocks/>
          </p:cNvSpPr>
          <p:nvPr/>
        </p:nvSpPr>
        <p:spPr>
          <a:xfrm>
            <a:off x="839182" y="1746422"/>
            <a:ext cx="5059110" cy="4595395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Schulamtsbezirk Dachau:</a:t>
            </a:r>
          </a:p>
          <a:p>
            <a:pPr algn="l"/>
            <a:r>
              <a:rPr lang="de-DE" sz="2200" b="1" dirty="0"/>
              <a:t>Viktoria Ledermann, </a:t>
            </a:r>
            <a:r>
              <a:rPr lang="de-DE" sz="2200" dirty="0" err="1"/>
              <a:t>SoRin</a:t>
            </a:r>
            <a:r>
              <a:rPr lang="de-DE" sz="2200" dirty="0"/>
              <a:t>, Greta-Fischer-Schule (Sonderpädagogisches Förderzentrum)</a:t>
            </a:r>
          </a:p>
          <a:p>
            <a:pPr algn="l"/>
            <a:r>
              <a:rPr lang="de-DE" sz="2200" u="sng" dirty="0">
                <a:hlinkClick r:id="rId2"/>
              </a:rPr>
              <a:t>viktoria.ledermann@greta-fischer-schule.de</a:t>
            </a:r>
            <a:r>
              <a:rPr lang="de-DE" sz="2200" dirty="0"/>
              <a:t> </a:t>
            </a:r>
          </a:p>
          <a:p>
            <a:pPr algn="l"/>
            <a:endParaRPr lang="de-DE" sz="2200" b="1" dirty="0"/>
          </a:p>
          <a:p>
            <a:pPr algn="l">
              <a:lnSpc>
                <a:spcPct val="110000"/>
              </a:lnSpc>
            </a:pPr>
            <a:r>
              <a:rPr lang="de-DE" sz="2200" b="1" dirty="0"/>
              <a:t>Annette Mayrhofer, </a:t>
            </a:r>
            <a:r>
              <a:rPr lang="de-DE" sz="2200" dirty="0" err="1"/>
              <a:t>SoRin</a:t>
            </a:r>
            <a:r>
              <a:rPr lang="de-DE" sz="2200" dirty="0"/>
              <a:t>, Viktoria-von-Butler-Schule</a:t>
            </a:r>
          </a:p>
          <a:p>
            <a:pPr algn="l">
              <a:lnSpc>
                <a:spcPct val="110000"/>
              </a:lnSpc>
            </a:pPr>
            <a:r>
              <a:rPr lang="de-DE" sz="2200" dirty="0"/>
              <a:t>(Förderzentrum geistige Entwicklung)</a:t>
            </a:r>
          </a:p>
          <a:p>
            <a:pPr algn="l">
              <a:lnSpc>
                <a:spcPct val="110000"/>
              </a:lnSpc>
            </a:pPr>
            <a:r>
              <a:rPr lang="de-DE" sz="2200" u="sng" dirty="0">
                <a:hlinkClick r:id="rId3"/>
              </a:rPr>
              <a:t>annette.mayrhofer@franziskuswerk.de</a:t>
            </a:r>
            <a:r>
              <a:rPr lang="de-DE" sz="2200" u="sng" dirty="0"/>
              <a:t>  </a:t>
            </a:r>
            <a:endParaRPr lang="de-DE" sz="2200" dirty="0"/>
          </a:p>
          <a:p>
            <a:pPr algn="l"/>
            <a:endParaRPr lang="de-DE" sz="2200" dirty="0"/>
          </a:p>
          <a:p>
            <a:pPr algn="l"/>
            <a:r>
              <a:rPr lang="de-DE" sz="2200" b="1" dirty="0"/>
              <a:t>Petra Weindl, </a:t>
            </a:r>
            <a:r>
              <a:rPr lang="de-DE" sz="2200" dirty="0" err="1"/>
              <a:t>SoRin</a:t>
            </a:r>
            <a:r>
              <a:rPr lang="de-DE" sz="2200" dirty="0"/>
              <a:t>, Elisabeth-Bamberger-Schule </a:t>
            </a:r>
          </a:p>
          <a:p>
            <a:pPr algn="l"/>
            <a:r>
              <a:rPr lang="de-DE" sz="2200" dirty="0"/>
              <a:t>(Förderzentrum emotional-soziale Entwicklung)</a:t>
            </a:r>
          </a:p>
          <a:p>
            <a:pPr algn="l"/>
            <a:r>
              <a:rPr lang="de-DE" sz="2200" u="sng" dirty="0">
                <a:hlinkClick r:id="rId4"/>
              </a:rPr>
              <a:t>petra.weindl@schoenbrunn.de</a:t>
            </a:r>
            <a:endParaRPr lang="de-DE" sz="2200" u="sng" dirty="0"/>
          </a:p>
          <a:p>
            <a:pPr algn="l"/>
            <a:endParaRPr lang="de-DE" sz="28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922858" y="270933"/>
            <a:ext cx="7187396" cy="990600"/>
          </a:xfrm>
          <a:prstGeom prst="roundRect">
            <a:avLst/>
          </a:prstGeom>
          <a:solidFill>
            <a:srgbClr val="A8B7DF"/>
          </a:solidFill>
          <a:ln>
            <a:solidFill>
              <a:srgbClr val="CC99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ysClr val="windowText" lastClr="000000"/>
                </a:solidFill>
              </a:rPr>
              <a:t>Ansprechpartnerinnen </a:t>
            </a:r>
            <a:r>
              <a:rPr lang="de-DE" sz="2800" b="1" dirty="0">
                <a:solidFill>
                  <a:sysClr val="windowText" lastClr="000000"/>
                </a:solidFill>
              </a:rPr>
              <a:t>Förderzentren</a:t>
            </a:r>
          </a:p>
        </p:txBody>
      </p:sp>
      <p:pic>
        <p:nvPicPr>
          <p:cNvPr id="5" name="Picture 2" descr="personal-5483386_1280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6" name="Picture 3" descr="Schulamt Logo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7" name="Picture 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6301947" y="1746422"/>
            <a:ext cx="5305168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Schulamtsbezirk Fürstenfeldbruck:</a:t>
            </a:r>
          </a:p>
          <a:p>
            <a:r>
              <a:rPr lang="de-DE" sz="1900" b="1" dirty="0"/>
              <a:t>Petra Schneider, </a:t>
            </a:r>
            <a:r>
              <a:rPr lang="de-DE" sz="1900" dirty="0" err="1"/>
              <a:t>SoRin</a:t>
            </a:r>
            <a:r>
              <a:rPr lang="de-DE" sz="1900" dirty="0"/>
              <a:t>, Pestalozzi-Schule </a:t>
            </a:r>
          </a:p>
          <a:p>
            <a:r>
              <a:rPr lang="de-DE" sz="1900" dirty="0"/>
              <a:t>(Sonderpädagogisches Förderzentrum)</a:t>
            </a:r>
          </a:p>
          <a:p>
            <a:r>
              <a:rPr lang="de-DE" sz="1900" u="sng" dirty="0">
                <a:hlinkClick r:id="rId9"/>
              </a:rPr>
              <a:t>petra.schneider@pestalozzischule-ffb.de</a:t>
            </a:r>
            <a:r>
              <a:rPr lang="de-DE" sz="1900" dirty="0"/>
              <a:t> </a:t>
            </a:r>
          </a:p>
          <a:p>
            <a:endParaRPr lang="de-DE" sz="1900" b="1" dirty="0"/>
          </a:p>
          <a:p>
            <a:r>
              <a:rPr lang="de-DE" sz="1900" b="1" dirty="0"/>
              <a:t>Claudia Schleske, </a:t>
            </a:r>
            <a:r>
              <a:rPr lang="de-DE" sz="1900" dirty="0" err="1"/>
              <a:t>SoRin</a:t>
            </a:r>
            <a:r>
              <a:rPr lang="de-DE" sz="1900" dirty="0"/>
              <a:t>, Eugen-Papst-Schule (Sonderpädagogisches Förderzentrum)</a:t>
            </a:r>
          </a:p>
          <a:p>
            <a:r>
              <a:rPr lang="de-DE" sz="1900" u="sng" dirty="0">
                <a:hlinkClick r:id="rId10"/>
              </a:rPr>
              <a:t>claudia.schleske@eugen-papst-schule.de</a:t>
            </a:r>
            <a:endParaRPr lang="de-DE" sz="1900" u="sng" dirty="0"/>
          </a:p>
          <a:p>
            <a:endParaRPr lang="de-DE" sz="1900" u="sng" dirty="0"/>
          </a:p>
          <a:p>
            <a:r>
              <a:rPr lang="de-DE" sz="1900" b="1" dirty="0"/>
              <a:t>Johanna Lohner-</a:t>
            </a:r>
            <a:r>
              <a:rPr lang="de-DE" sz="1900" b="1" dirty="0" err="1"/>
              <a:t>Wörsching</a:t>
            </a:r>
            <a:r>
              <a:rPr lang="de-DE" sz="1900" dirty="0"/>
              <a:t>, </a:t>
            </a:r>
            <a:r>
              <a:rPr lang="de-DE" sz="1900" dirty="0" err="1"/>
              <a:t>Cäcilienschule</a:t>
            </a:r>
            <a:r>
              <a:rPr lang="de-DE" sz="1900" dirty="0"/>
              <a:t> </a:t>
            </a:r>
          </a:p>
          <a:p>
            <a:r>
              <a:rPr lang="de-DE" sz="1900" dirty="0"/>
              <a:t>(priv. Förderzentrum für geistige Entwicklung; Stiftung Kinderhilfe)</a:t>
            </a:r>
          </a:p>
          <a:p>
            <a:r>
              <a:rPr lang="de-DE" sz="1900" dirty="0">
                <a:hlinkClick r:id="rId11"/>
              </a:rPr>
              <a:t>Johanna.Lohner@stiftung-kinderhilfe.de</a:t>
            </a:r>
            <a:r>
              <a:rPr lang="de-DE" sz="1900" dirty="0"/>
              <a:t> </a:t>
            </a:r>
          </a:p>
        </p:txBody>
      </p:sp>
      <p:sp>
        <p:nvSpPr>
          <p:cNvPr id="3" name="Rechteck: abgerundete Ecken 2">
            <a:hlinkClick r:id="rId5" action="ppaction://hlinksldjump"/>
            <a:extLst>
              <a:ext uri="{FF2B5EF4-FFF2-40B4-BE49-F238E27FC236}">
                <a16:creationId xmlns:a16="http://schemas.microsoft.com/office/drawing/2014/main" id="{EE141D30-C04A-631E-B7F2-5D56756F12F8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14307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9997" y="21943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9" name="Rechteck: abgerundete Ecken 18">
            <a:hlinkClick r:id="rId3" action="ppaction://hlinksldjump"/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193354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Diagnostik</a:t>
            </a:r>
          </a:p>
        </p:txBody>
      </p:sp>
      <p:sp>
        <p:nvSpPr>
          <p:cNvPr id="20" name="Rechteck: abgerundete Ecken 19">
            <a:hlinkClick r:id="rId4" action="ppaction://hlinksldjump"/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Kooperation</a:t>
            </a:r>
          </a:p>
        </p:txBody>
      </p:sp>
      <p:sp>
        <p:nvSpPr>
          <p:cNvPr id="21" name="Rechteck: abgerundete Ecken 20">
            <a:hlinkClick r:id="rId5" action="ppaction://hlinksldjump"/>
            <a:extLst>
              <a:ext uri="{FF2B5EF4-FFF2-40B4-BE49-F238E27FC236}">
                <a16:creationId xmlns:a16="http://schemas.microsoft.com/office/drawing/2014/main" id="{8DFE1C14-8860-087A-104C-04D2483BFCB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Ansprechpartner für Lehrkräfte</a:t>
            </a:r>
          </a:p>
        </p:txBody>
      </p:sp>
      <p:sp>
        <p:nvSpPr>
          <p:cNvPr id="23" name="Rechteck: abgerundete Ecken 22">
            <a:hlinkClick r:id="rId6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84231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Beratung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2" name="Rechteck: abgerundete Ecken 21">
            <a:hlinkClick r:id="rId7" action="ppaction://hlinksldjump"/>
            <a:extLst>
              <a:ext uri="{FF2B5EF4-FFF2-40B4-BE49-F238E27FC236}">
                <a16:creationId xmlns:a16="http://schemas.microsoft.com/office/drawing/2014/main" id="{B6643C87-7F31-6B3B-608A-F33CC58DFE8F}"/>
              </a:ext>
            </a:extLst>
          </p:cNvPr>
          <p:cNvSpPr/>
          <p:nvPr/>
        </p:nvSpPr>
        <p:spPr>
          <a:xfrm>
            <a:off x="46458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Kooperation mit Schulleitungen anderer Schularten</a:t>
            </a:r>
          </a:p>
        </p:txBody>
      </p:sp>
      <p:sp>
        <p:nvSpPr>
          <p:cNvPr id="17" name="Ellipse 16">
            <a:hlinkClick r:id="rId7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A8B7DF">
                  <a:lumMod val="90000"/>
                  <a:lumOff val="10000"/>
                </a:srgbClr>
              </a:gs>
              <a:gs pos="50000">
                <a:srgbClr val="A8B7DF">
                  <a:lumMod val="95000"/>
                  <a:lumOff val="5000"/>
                </a:srgbClr>
              </a:gs>
              <a:gs pos="100000">
                <a:srgbClr val="A8B7DF">
                  <a:lumMod val="95000"/>
                  <a:lumOff val="5000"/>
                </a:srgbClr>
              </a:gs>
            </a:gsLst>
          </a:gradFill>
          <a:ln>
            <a:solidFill>
              <a:srgbClr val="A8B7DF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4000" b="1" dirty="0"/>
              <a:t>Schul-leitung</a:t>
            </a:r>
            <a:br>
              <a:rPr lang="de-DE" sz="4000" b="1" dirty="0"/>
            </a:br>
            <a:r>
              <a:rPr lang="de-DE" sz="4000" b="1" dirty="0"/>
              <a:t>Förder-zentren</a:t>
            </a:r>
            <a:br>
              <a:rPr lang="de-DE" sz="4000" b="1" dirty="0"/>
            </a:br>
            <a:endParaRPr lang="de-DE" sz="4000" b="1" dirty="0"/>
          </a:p>
        </p:txBody>
      </p:sp>
      <p:pic>
        <p:nvPicPr>
          <p:cNvPr id="25" name="Grafik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6" name="Picture 2" descr="personal-5483386_1280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7" name="Picture 3" descr="Schulamt Logo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1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8" name="Picture 4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3" name="Rechteck: abgerundete Ecken 2">
            <a:hlinkClick r:id="rId9" action="ppaction://hlinksldjump"/>
            <a:extLst>
              <a:ext uri="{FF2B5EF4-FFF2-40B4-BE49-F238E27FC236}">
                <a16:creationId xmlns:a16="http://schemas.microsoft.com/office/drawing/2014/main" id="{41D1C5B0-458C-2685-F9F9-1E8A54D37997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48153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BiUSe</a:t>
            </a:r>
            <a:endParaRPr lang="de-DE" sz="2400" b="1" dirty="0"/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9593" y="227407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9" name="Ellipse 28"/>
          <p:cNvSpPr/>
          <p:nvPr/>
        </p:nvSpPr>
        <p:spPr>
          <a:xfrm>
            <a:off x="2118558" y="615290"/>
            <a:ext cx="5794438" cy="579443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9" name="Rechteck: abgerundete Ecken 18">
            <a:hlinkClick r:id="rId3" action="ppaction://hlinksldjump"/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193354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Impulse setzen</a:t>
            </a:r>
          </a:p>
        </p:txBody>
      </p:sp>
      <p:sp>
        <p:nvSpPr>
          <p:cNvPr id="20" name="Rechteck: abgerundete Ecken 19">
            <a:hlinkClick r:id="rId4" action="ppaction://hlinksldjump"/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Ansprechpartner für die Akteure</a:t>
            </a:r>
          </a:p>
        </p:txBody>
      </p:sp>
      <p:sp>
        <p:nvSpPr>
          <p:cNvPr id="21" name="Rechteck: abgerundete Ecken 20">
            <a:hlinkClick r:id="rId3" action="ppaction://hlinksldjump"/>
            <a:extLst>
              <a:ext uri="{FF2B5EF4-FFF2-40B4-BE49-F238E27FC236}">
                <a16:creationId xmlns:a16="http://schemas.microsoft.com/office/drawing/2014/main" id="{8DFE1C14-8860-087A-104C-04D2483BFCB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Prozesse Beobachten und begleiten</a:t>
            </a:r>
          </a:p>
        </p:txBody>
      </p:sp>
      <p:sp>
        <p:nvSpPr>
          <p:cNvPr id="23" name="Rechteck: abgerundete Ecken 22">
            <a:hlinkClick r:id="rId3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84231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Sicherung von Qualitätsstandards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2" name="Rechteck: abgerundete Ecken 21">
            <a:hlinkClick r:id="rId3" action="ppaction://hlinksldjump"/>
            <a:extLst>
              <a:ext uri="{FF2B5EF4-FFF2-40B4-BE49-F238E27FC236}">
                <a16:creationId xmlns:a16="http://schemas.microsoft.com/office/drawing/2014/main" id="{B6643C87-7F31-6B3B-608A-F33CC58DFE8F}"/>
              </a:ext>
            </a:extLst>
          </p:cNvPr>
          <p:cNvSpPr/>
          <p:nvPr/>
        </p:nvSpPr>
        <p:spPr>
          <a:xfrm>
            <a:off x="46458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Koordinierung inklusiver Entwicklungen im Schulamtsbezirk</a:t>
            </a:r>
          </a:p>
        </p:txBody>
      </p:sp>
      <p:sp>
        <p:nvSpPr>
          <p:cNvPr id="17" name="Ellipse 16">
            <a:hlinkClick r:id="rId4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4000" b="1" dirty="0"/>
              <a:t>Schulamt</a:t>
            </a:r>
          </a:p>
        </p:txBody>
      </p:sp>
      <p:pic>
        <p:nvPicPr>
          <p:cNvPr id="27" name="Grafik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5" name="Picture 2" descr="personal-5483386_1280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3" descr="Schulamt Logo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8" name="Picture 4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30" name="Grafik 29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95566" y="443593"/>
            <a:ext cx="445090" cy="445090"/>
          </a:xfrm>
          <a:prstGeom prst="rect">
            <a:avLst/>
          </a:prstGeom>
        </p:spPr>
      </p:pic>
      <p:sp>
        <p:nvSpPr>
          <p:cNvPr id="11" name="Rechteck: abgerundete Ecken 10">
            <a:hlinkClick r:id="rId6" action="ppaction://hlinksldjump"/>
            <a:extLst>
              <a:ext uri="{FF2B5EF4-FFF2-40B4-BE49-F238E27FC236}">
                <a16:creationId xmlns:a16="http://schemas.microsoft.com/office/drawing/2014/main" id="{1E13B14A-E6F0-2282-8F40-ACD192580A7C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798105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1" name="Rechteck: abgerundete Ecken 10">
            <a:hlinkClick r:id="rId3" action="ppaction://hlinksldjump"/>
            <a:extLst>
              <a:ext uri="{FF2B5EF4-FFF2-40B4-BE49-F238E27FC236}">
                <a16:creationId xmlns:a16="http://schemas.microsoft.com/office/drawing/2014/main" id="{2BC3F8B8-E4E3-B64A-1600-AB38E59D4841}"/>
              </a:ext>
            </a:extLst>
          </p:cNvPr>
          <p:cNvSpPr/>
          <p:nvPr/>
        </p:nvSpPr>
        <p:spPr>
          <a:xfrm>
            <a:off x="6562064" y="2335473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Vernetzung</a:t>
            </a:r>
          </a:p>
        </p:txBody>
      </p:sp>
      <p:sp>
        <p:nvSpPr>
          <p:cNvPr id="25" name="Rechteck: abgerundete Ecken 24">
            <a:hlinkClick r:id="rId4" action="ppaction://hlinksldjump"/>
            <a:extLst>
              <a:ext uri="{FF2B5EF4-FFF2-40B4-BE49-F238E27FC236}">
                <a16:creationId xmlns:a16="http://schemas.microsoft.com/office/drawing/2014/main" id="{F9D67586-E471-65E4-33FE-2D08C16A44A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Beratung</a:t>
            </a:r>
          </a:p>
        </p:txBody>
      </p:sp>
      <p:sp>
        <p:nvSpPr>
          <p:cNvPr id="26" name="Rechteck: abgerundete Ecken 25">
            <a:hlinkClick r:id="rId5" action="ppaction://hlinksldjump"/>
            <a:extLst>
              <a:ext uri="{FF2B5EF4-FFF2-40B4-BE49-F238E27FC236}">
                <a16:creationId xmlns:a16="http://schemas.microsoft.com/office/drawing/2014/main" id="{AB68F284-3503-578F-AB27-1D6912C3EC78}"/>
              </a:ext>
            </a:extLst>
          </p:cNvPr>
          <p:cNvSpPr/>
          <p:nvPr/>
        </p:nvSpPr>
        <p:spPr>
          <a:xfrm>
            <a:off x="52394" y="2328099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Prozesse begleiten</a:t>
            </a:r>
          </a:p>
        </p:txBody>
      </p:sp>
      <p:sp>
        <p:nvSpPr>
          <p:cNvPr id="17" name="Ellipse 16">
            <a:hlinkClick r:id="rId6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ln>
            <a:solidFill>
              <a:srgbClr val="99FFCC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4000" b="1" dirty="0"/>
              <a:t>BiUSe</a:t>
            </a:r>
            <a:br>
              <a:rPr lang="de-DE" sz="4000" b="1" dirty="0"/>
            </a:br>
            <a:r>
              <a:rPr lang="de-DE" sz="2400" b="1" dirty="0"/>
              <a:t>Beauftragte für inklusive Unterrichts- und Schulentwicklung </a:t>
            </a:r>
            <a:endParaRPr lang="de-DE" sz="4000" b="1" dirty="0"/>
          </a:p>
        </p:txBody>
      </p:sp>
      <p:pic>
        <p:nvPicPr>
          <p:cNvPr id="20" name="Grafik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1" name="Picture 2" descr="personal-5483386_1280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2" name="Picture 3" descr="Schulamt Logo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10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3" name="Picture 4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" name="Rechteck: abgerundete Ecken 1">
            <a:hlinkClick r:id="rId8" action="ppaction://hlinksldjump"/>
            <a:extLst>
              <a:ext uri="{FF2B5EF4-FFF2-40B4-BE49-F238E27FC236}">
                <a16:creationId xmlns:a16="http://schemas.microsoft.com/office/drawing/2014/main" id="{65DACCBB-6E1C-E19C-4EDF-3DFC32B69A70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46536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ln>
            <a:solidFill>
              <a:srgbClr val="99FFCC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4000" b="1" dirty="0"/>
              <a:t>BiUSe</a:t>
            </a:r>
            <a:br>
              <a:rPr lang="de-DE" sz="4000" b="1" dirty="0"/>
            </a:br>
            <a:r>
              <a:rPr lang="de-DE" sz="2400" b="1" dirty="0" err="1"/>
              <a:t>Beautragte</a:t>
            </a:r>
            <a:r>
              <a:rPr lang="de-DE" sz="2400" b="1" dirty="0"/>
              <a:t> für inklusive Unterrichts- und Schulentwicklung </a:t>
            </a:r>
            <a:endParaRPr lang="de-DE" sz="4000" b="1" dirty="0"/>
          </a:p>
        </p:txBody>
      </p:sp>
      <p:pic>
        <p:nvPicPr>
          <p:cNvPr id="20" name="Grafik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sp>
        <p:nvSpPr>
          <p:cNvPr id="21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5" y="1214042"/>
            <a:ext cx="11502969" cy="4739002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1"/>
            <a:r>
              <a:rPr lang="de-DE" sz="3200" b="1" dirty="0">
                <a:solidFill>
                  <a:srgbClr val="9CFCC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Inklusive Schulentwicklung und </a:t>
            </a:r>
            <a:r>
              <a:rPr lang="de-DE" sz="3200" b="1">
                <a:solidFill>
                  <a:srgbClr val="9CFCC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inklusiver Unterricht</a:t>
            </a:r>
            <a:br>
              <a:rPr lang="de-DE" sz="3200" b="1">
                <a:solidFill>
                  <a:srgbClr val="9CFCC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</a:br>
            <a:endParaRPr lang="de-DE" sz="1200" b="1" dirty="0">
              <a:solidFill>
                <a:schemeClr val="tx1"/>
              </a:solidFill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Unterstützung und Begleitung von Schulen, Schulteams und Kollegien bei inklusiven Unterrichts– und Schulentwicklungsprozessen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begleiten insbesondere den Prozess der inklusiven positiven Schulentwicklung mit dem Ziel der Steigerung des Wohlbefindens und autonomer Entscheidungen der Einzelschulen.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Unterstützung bei einer inklusiveren Ausrichtung von Unterricht mit vorhandenen Ressourcen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Unterstützung beim Einrichten inklusiver Unterrichtsformen wie Churer Modell Differenzierungsmatrix, Lernleitern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Vermittlung von Hospitationsangeboten</a:t>
            </a:r>
          </a:p>
        </p:txBody>
      </p:sp>
      <p:pic>
        <p:nvPicPr>
          <p:cNvPr id="19" name="Picture 3" descr="Schulamt Logo">
            <a:hlinkClick r:id="rId5" action="ppaction://hlinksldjump"/>
            <a:extLst>
              <a:ext uri="{FF2B5EF4-FFF2-40B4-BE49-F238E27FC236}">
                <a16:creationId xmlns:a16="http://schemas.microsoft.com/office/drawing/2014/main" id="{56B50C5B-21E5-4E57-A009-CFBCBD53B9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2" name="Picture 4">
            <a:hlinkClick r:id="rId5" action="ppaction://hlinksldjump"/>
            <a:extLst>
              <a:ext uri="{FF2B5EF4-FFF2-40B4-BE49-F238E27FC236}">
                <a16:creationId xmlns:a16="http://schemas.microsoft.com/office/drawing/2014/main" id="{ADE89629-6DEF-4C12-BE61-7BE1C49D1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3" name="Picture 2" descr="personal-5483386_1280">
            <a:hlinkClick r:id="rId5" action="ppaction://hlinksldjump"/>
            <a:extLst>
              <a:ext uri="{FF2B5EF4-FFF2-40B4-BE49-F238E27FC236}">
                <a16:creationId xmlns:a16="http://schemas.microsoft.com/office/drawing/2014/main" id="{A2C87E9B-ADFE-4D76-A596-2FBD77F4C1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" name="Rechteck: abgerundete Ecken 1">
            <a:hlinkClick r:id="rId5" action="ppaction://hlinksldjump"/>
            <a:extLst>
              <a:ext uri="{FF2B5EF4-FFF2-40B4-BE49-F238E27FC236}">
                <a16:creationId xmlns:a16="http://schemas.microsoft.com/office/drawing/2014/main" id="{25FC50AA-36AF-4FE9-B6F4-6431CF94D671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45433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ln>
            <a:solidFill>
              <a:srgbClr val="99FFCC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4000" b="1" dirty="0"/>
              <a:t>BiUSe</a:t>
            </a:r>
            <a:br>
              <a:rPr lang="de-DE" sz="4000" b="1" dirty="0"/>
            </a:br>
            <a:r>
              <a:rPr lang="de-DE" sz="2400" b="1" dirty="0" err="1"/>
              <a:t>Beautragte</a:t>
            </a:r>
            <a:r>
              <a:rPr lang="de-DE" sz="2400" b="1" dirty="0"/>
              <a:t> für inklusive Unterrichts- und Schulentwicklung </a:t>
            </a:r>
            <a:endParaRPr lang="de-DE" sz="4000" b="1" dirty="0"/>
          </a:p>
        </p:txBody>
      </p:sp>
      <p:pic>
        <p:nvPicPr>
          <p:cNvPr id="20" name="Grafik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sp>
        <p:nvSpPr>
          <p:cNvPr id="21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5" y="1534702"/>
            <a:ext cx="11502969" cy="3651406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1"/>
            <a:r>
              <a:rPr lang="de-DE" sz="3200" b="1" dirty="0">
                <a:solidFill>
                  <a:srgbClr val="9CFCC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Beratung</a:t>
            </a:r>
          </a:p>
          <a:p>
            <a:pPr lvl="2"/>
            <a:endParaRPr lang="de-DE" sz="1200" b="1" dirty="0">
              <a:solidFill>
                <a:schemeClr val="tx1"/>
              </a:solidFill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Beratung von Lehrkräften, Schulleitungen und Schulen im Hinblick auf inklusive Beschulung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Rechtliche Beratung zu Fragen rund um Inklusion an Regelschulen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Beratung von Schulleitungen/ Schulen bei der Organisation und Einrichtung inklusiver schulischer Maßnahmen bzw. Strukturen, wie z. B. Profilbildung etc.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sz="2100" dirty="0">
              <a:solidFill>
                <a:prstClr val="black"/>
              </a:solidFill>
            </a:endParaRPr>
          </a:p>
        </p:txBody>
      </p:sp>
      <p:pic>
        <p:nvPicPr>
          <p:cNvPr id="19" name="Picture 2" descr="personal-5483386_1280">
            <a:hlinkClick r:id="rId5" action="ppaction://hlinksldjump"/>
            <a:extLst>
              <a:ext uri="{FF2B5EF4-FFF2-40B4-BE49-F238E27FC236}">
                <a16:creationId xmlns:a16="http://schemas.microsoft.com/office/drawing/2014/main" id="{D9821308-8199-4BA5-AE1F-E0D236DE6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2" name="Picture 3" descr="Schulamt Logo">
            <a:hlinkClick r:id="rId5" action="ppaction://hlinksldjump"/>
            <a:extLst>
              <a:ext uri="{FF2B5EF4-FFF2-40B4-BE49-F238E27FC236}">
                <a16:creationId xmlns:a16="http://schemas.microsoft.com/office/drawing/2014/main" id="{ED4B90B4-6CBC-4663-994D-7D8A3C2B1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3" name="Picture 4">
            <a:hlinkClick r:id="rId5" action="ppaction://hlinksldjump"/>
            <a:extLst>
              <a:ext uri="{FF2B5EF4-FFF2-40B4-BE49-F238E27FC236}">
                <a16:creationId xmlns:a16="http://schemas.microsoft.com/office/drawing/2014/main" id="{AF524DB5-B862-493B-A495-F8D318CCB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" name="Rechteck: abgerundete Ecken 1">
            <a:hlinkClick r:id="rId5" action="ppaction://hlinksldjump"/>
            <a:extLst>
              <a:ext uri="{FF2B5EF4-FFF2-40B4-BE49-F238E27FC236}">
                <a16:creationId xmlns:a16="http://schemas.microsoft.com/office/drawing/2014/main" id="{26CA810A-A0DB-5AEC-F59D-AB5A59D19398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3494735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ln>
            <a:solidFill>
              <a:srgbClr val="99FFCC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4000" b="1" dirty="0"/>
              <a:t>BiUSe</a:t>
            </a:r>
            <a:br>
              <a:rPr lang="de-DE" sz="4000" b="1" dirty="0"/>
            </a:br>
            <a:r>
              <a:rPr lang="de-DE" sz="2400" b="1" dirty="0" err="1"/>
              <a:t>Beautragte</a:t>
            </a:r>
            <a:r>
              <a:rPr lang="de-DE" sz="2400" b="1" dirty="0"/>
              <a:t> für inklusive Unterrichts- und Schulentwicklung </a:t>
            </a:r>
            <a:endParaRPr lang="de-DE" sz="4000" b="1" dirty="0"/>
          </a:p>
        </p:txBody>
      </p:sp>
      <p:pic>
        <p:nvPicPr>
          <p:cNvPr id="20" name="Grafik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sp>
        <p:nvSpPr>
          <p:cNvPr id="21" name="Rechteck: abgerundete Ecken 22">
            <a:hlinkClick r:id="rId4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44515" y="1309004"/>
            <a:ext cx="11502969" cy="4004473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1"/>
            <a:r>
              <a:rPr lang="de-DE" sz="3200" b="1" dirty="0">
                <a:solidFill>
                  <a:srgbClr val="9CFCC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rPr>
              <a:t>Vernetzung und Fortbildung</a:t>
            </a:r>
          </a:p>
          <a:p>
            <a:pPr lvl="2"/>
            <a:endParaRPr lang="de-DE" sz="1200" b="1" dirty="0">
              <a:solidFill>
                <a:schemeClr val="tx1"/>
              </a:solidFill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Vernetzung von Lehrkräften Arbeitskreisen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Organisation von Netzwerktreffen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Vermittlung von Netzwerkpartnern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Lokale und schulhausinterne Fortbildungen zu inklusivem Unterricht und andere inklusiven Themen (Grundfortbildungen wie auch vertiefende Themen)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Gestaltung von Seminartagen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prstClr val="black"/>
                </a:solidFill>
              </a:rPr>
              <a:t>Arbeitskreis Inklusion für Lehrkräfte </a:t>
            </a:r>
          </a:p>
        </p:txBody>
      </p:sp>
      <p:pic>
        <p:nvPicPr>
          <p:cNvPr id="19" name="Picture 2" descr="personal-5483386_1280">
            <a:hlinkClick r:id="rId5" action="ppaction://hlinksldjump"/>
            <a:extLst>
              <a:ext uri="{FF2B5EF4-FFF2-40B4-BE49-F238E27FC236}">
                <a16:creationId xmlns:a16="http://schemas.microsoft.com/office/drawing/2014/main" id="{65546820-5BDC-4B51-9D3F-940F87319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2" name="Picture 3" descr="Schulamt Logo">
            <a:hlinkClick r:id="rId5" action="ppaction://hlinksldjump"/>
            <a:extLst>
              <a:ext uri="{FF2B5EF4-FFF2-40B4-BE49-F238E27FC236}">
                <a16:creationId xmlns:a16="http://schemas.microsoft.com/office/drawing/2014/main" id="{7F9875A3-9A3E-45BD-B4C5-102645CF7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3" name="Picture 4">
            <a:hlinkClick r:id="rId5" action="ppaction://hlinksldjump"/>
            <a:extLst>
              <a:ext uri="{FF2B5EF4-FFF2-40B4-BE49-F238E27FC236}">
                <a16:creationId xmlns:a16="http://schemas.microsoft.com/office/drawing/2014/main" id="{9F628343-84EC-42CA-8985-08D60B4AA4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" name="Rechteck: abgerundete Ecken 1">
            <a:hlinkClick r:id="rId5" action="ppaction://hlinksldjump"/>
            <a:extLst>
              <a:ext uri="{FF2B5EF4-FFF2-40B4-BE49-F238E27FC236}">
                <a16:creationId xmlns:a16="http://schemas.microsoft.com/office/drawing/2014/main" id="{BBF75641-7F37-04FE-686B-31B3C5CDBEF0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8013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6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Schulamtsbezirk Dachau:</a:t>
            </a:r>
          </a:p>
          <a:p>
            <a:pPr algn="l"/>
            <a:r>
              <a:rPr lang="de-DE" b="1" dirty="0"/>
              <a:t>Lena Henninger, </a:t>
            </a:r>
            <a:r>
              <a:rPr lang="de-DE" dirty="0"/>
              <a:t>Lin</a:t>
            </a:r>
          </a:p>
          <a:p>
            <a:pPr algn="l"/>
            <a:r>
              <a:rPr lang="de-DE" u="sng" dirty="0">
                <a:hlinkClick r:id="rId2"/>
              </a:rPr>
              <a:t>henninger@schule-erdweg.de</a:t>
            </a:r>
            <a:endParaRPr lang="de-DE" dirty="0"/>
          </a:p>
          <a:p>
            <a:pPr algn="l"/>
            <a:endParaRPr lang="de-DE" sz="28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r>
              <a:rPr lang="de-DE" sz="2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Schulamtsbezirk Fürstenfeldbruck:</a:t>
            </a:r>
          </a:p>
          <a:p>
            <a:pPr algn="l"/>
            <a:r>
              <a:rPr lang="de-DE" b="1" dirty="0"/>
              <a:t>Gelsomina Kaiser, </a:t>
            </a:r>
            <a:r>
              <a:rPr lang="de-DE" dirty="0"/>
              <a:t>Lin</a:t>
            </a:r>
            <a:r>
              <a:rPr lang="de-DE" b="1" dirty="0"/>
              <a:t> </a:t>
            </a:r>
            <a:r>
              <a:rPr lang="de-DE" dirty="0"/>
              <a:t> </a:t>
            </a:r>
          </a:p>
          <a:p>
            <a:pPr algn="l"/>
            <a:r>
              <a:rPr lang="de-DE" u="sng" dirty="0">
                <a:hlinkClick r:id="rId3"/>
              </a:rPr>
              <a:t>BiUSe@schulamt-ffb.de</a:t>
            </a:r>
            <a:r>
              <a:rPr lang="de-DE" u="sng" dirty="0"/>
              <a:t> </a:t>
            </a:r>
            <a:endParaRPr lang="de-DE" dirty="0"/>
          </a:p>
          <a:p>
            <a:pPr algn="l"/>
            <a:endParaRPr lang="de-DE" sz="500" b="1" dirty="0"/>
          </a:p>
        </p:txBody>
      </p:sp>
      <p:sp>
        <p:nvSpPr>
          <p:cNvPr id="5" name="Abgerundetes Rechteck 4"/>
          <p:cNvSpPr/>
          <p:nvPr/>
        </p:nvSpPr>
        <p:spPr>
          <a:xfrm>
            <a:off x="922858" y="270933"/>
            <a:ext cx="7187396" cy="990600"/>
          </a:xfrm>
          <a:prstGeom prst="roundRect">
            <a:avLst/>
          </a:prstGeom>
          <a:solidFill>
            <a:srgbClr val="99FFCC"/>
          </a:solidFill>
          <a:ln>
            <a:solidFill>
              <a:srgbClr val="CC99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ysClr val="windowText" lastClr="000000"/>
                </a:solidFill>
              </a:rPr>
              <a:t>Ansprechpartnerinnen </a:t>
            </a:r>
            <a:r>
              <a:rPr lang="de-DE" sz="2800" b="1" dirty="0">
                <a:solidFill>
                  <a:sysClr val="windowText" lastClr="000000"/>
                </a:solidFill>
              </a:rPr>
              <a:t>BiUSe</a:t>
            </a:r>
          </a:p>
        </p:txBody>
      </p:sp>
      <p:pic>
        <p:nvPicPr>
          <p:cNvPr id="6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7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8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" name="Rechteck: abgerundete Ecken 1">
            <a:hlinkClick r:id="rId4" action="ppaction://hlinksldjump"/>
            <a:extLst>
              <a:ext uri="{FF2B5EF4-FFF2-40B4-BE49-F238E27FC236}">
                <a16:creationId xmlns:a16="http://schemas.microsoft.com/office/drawing/2014/main" id="{1C77E7A0-F340-C86B-FB14-00699622D91A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70183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>
            <a:extLst>
              <a:ext uri="{FF2B5EF4-FFF2-40B4-BE49-F238E27FC236}">
                <a16:creationId xmlns:a16="http://schemas.microsoft.com/office/drawing/2014/main" id="{0E4DD40E-3111-9AB0-336A-0E3F7729DFD0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400" b="1" dirty="0"/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Schul-beratung BL, </a:t>
            </a:r>
            <a:r>
              <a:rPr lang="de-DE" sz="2400" b="1" dirty="0" err="1"/>
              <a:t>Sp</a:t>
            </a:r>
            <a:endParaRPr lang="de-DE" sz="2400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400" b="1" dirty="0"/>
              <a:t>MSD</a:t>
            </a:r>
            <a:br>
              <a:rPr lang="de-DE" sz="2400" b="1" dirty="0"/>
            </a:br>
            <a:r>
              <a:rPr lang="de-DE" sz="1600" b="1" dirty="0"/>
              <a:t>klassisch, Schulprofil Inklusion</a:t>
            </a:r>
            <a:br>
              <a:rPr lang="de-DE" sz="1600" b="1" dirty="0"/>
            </a:br>
            <a:r>
              <a:rPr lang="de-DE" sz="1600" b="1" dirty="0"/>
              <a:t>Beratungsstelle</a:t>
            </a:r>
            <a:br>
              <a:rPr lang="de-DE" sz="1600" b="1" dirty="0"/>
            </a:br>
            <a:r>
              <a:rPr lang="de-DE" sz="1600" b="1" dirty="0"/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de-DE" sz="2200" b="1" dirty="0"/>
              <a:t>Lehrkräfte</a:t>
            </a:r>
          </a:p>
          <a:p>
            <a:pPr algn="ctr"/>
            <a:r>
              <a:rPr lang="de-DE" sz="2200" b="1" dirty="0" err="1"/>
              <a:t>Sozialpäda-gogen</a:t>
            </a:r>
            <a:endParaRPr lang="de-DE" sz="22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Schul-leitung Förder-zentren</a:t>
            </a:r>
          </a:p>
        </p:txBody>
      </p:sp>
      <p:sp>
        <p:nvSpPr>
          <p:cNvPr id="14" name="Ellipse 13">
            <a:hlinkClick r:id="rId2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56AED303-0120-B7C2-49BB-B24E358390C7}"/>
              </a:ext>
            </a:extLst>
          </p:cNvPr>
          <p:cNvSpPr/>
          <p:nvPr/>
        </p:nvSpPr>
        <p:spPr>
          <a:xfrm>
            <a:off x="1416145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400" b="1" dirty="0"/>
          </a:p>
        </p:txBody>
      </p:sp>
      <p:sp>
        <p:nvSpPr>
          <p:cNvPr id="11" name="Rechteck: abgerundete Ecken 10">
            <a:hlinkClick r:id="rId3" action="ppaction://hlinksldjump"/>
            <a:extLst>
              <a:ext uri="{FF2B5EF4-FFF2-40B4-BE49-F238E27FC236}">
                <a16:creationId xmlns:a16="http://schemas.microsoft.com/office/drawing/2014/main" id="{2BC3F8B8-E4E3-B64A-1600-AB38E59D4841}"/>
              </a:ext>
            </a:extLst>
          </p:cNvPr>
          <p:cNvSpPr/>
          <p:nvPr/>
        </p:nvSpPr>
        <p:spPr>
          <a:xfrm>
            <a:off x="6562064" y="2335473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Vernetzung</a:t>
            </a:r>
          </a:p>
        </p:txBody>
      </p:sp>
      <p:sp>
        <p:nvSpPr>
          <p:cNvPr id="25" name="Rechteck: abgerundete Ecken 24">
            <a:hlinkClick r:id="rId4" action="ppaction://hlinksldjump"/>
            <a:extLst>
              <a:ext uri="{FF2B5EF4-FFF2-40B4-BE49-F238E27FC236}">
                <a16:creationId xmlns:a16="http://schemas.microsoft.com/office/drawing/2014/main" id="{F9D67586-E471-65E4-33FE-2D08C16A44A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Beratung</a:t>
            </a:r>
          </a:p>
        </p:txBody>
      </p:sp>
      <p:sp>
        <p:nvSpPr>
          <p:cNvPr id="26" name="Rechteck: abgerundete Ecken 25">
            <a:hlinkClick r:id="rId5" action="ppaction://hlinksldjump"/>
            <a:extLst>
              <a:ext uri="{FF2B5EF4-FFF2-40B4-BE49-F238E27FC236}">
                <a16:creationId xmlns:a16="http://schemas.microsoft.com/office/drawing/2014/main" id="{AB68F284-3503-578F-AB27-1D6912C3EC78}"/>
              </a:ext>
            </a:extLst>
          </p:cNvPr>
          <p:cNvSpPr/>
          <p:nvPr/>
        </p:nvSpPr>
        <p:spPr>
          <a:xfrm>
            <a:off x="52394" y="2328099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chemeClr val="tx1"/>
                </a:solidFill>
              </a:rPr>
              <a:t>Prozesse begleiten</a:t>
            </a:r>
          </a:p>
        </p:txBody>
      </p:sp>
      <p:sp>
        <p:nvSpPr>
          <p:cNvPr id="17" name="Ellipse 16">
            <a:hlinkClick r:id="rId6" action="ppaction://hlinksldjump"/>
            <a:extLst>
              <a:ext uri="{FF2B5EF4-FFF2-40B4-BE49-F238E27FC236}">
                <a16:creationId xmlns:a16="http://schemas.microsoft.com/office/drawing/2014/main" id="{75ED3A08-79D3-E96A-CEFF-0B54B3709F08}"/>
              </a:ext>
            </a:extLst>
          </p:cNvPr>
          <p:cNvSpPr/>
          <p:nvPr/>
        </p:nvSpPr>
        <p:spPr>
          <a:xfrm>
            <a:off x="3393145" y="1964813"/>
            <a:ext cx="3295912" cy="3295912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ln>
            <a:solidFill>
              <a:srgbClr val="99FFCC"/>
            </a:solidFill>
          </a:ln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4000" b="1" dirty="0"/>
              <a:t>BiUSe</a:t>
            </a:r>
            <a:br>
              <a:rPr lang="de-DE" sz="4000" b="1" dirty="0"/>
            </a:br>
            <a:r>
              <a:rPr lang="de-DE" sz="2400" b="1" dirty="0"/>
              <a:t>Beauftragte für inklusive Unterrichts- und Schulentwicklung </a:t>
            </a:r>
            <a:endParaRPr lang="de-DE" sz="4000" b="1" dirty="0"/>
          </a:p>
        </p:txBody>
      </p:sp>
      <p:pic>
        <p:nvPicPr>
          <p:cNvPr id="20" name="Grafik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1" name="Picture 2" descr="personal-5483386_1280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2" name="Picture 3" descr="Schulamt Logo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10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3" name="Picture 4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2" name="Rechteck: abgerundete Ecken 1">
            <a:hlinkClick r:id="rId8" action="ppaction://hlinksldjump"/>
            <a:extLst>
              <a:ext uri="{FF2B5EF4-FFF2-40B4-BE49-F238E27FC236}">
                <a16:creationId xmlns:a16="http://schemas.microsoft.com/office/drawing/2014/main" id="{F68320F3-7DD6-AE7E-1A87-90FB8536525A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95886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hlinkClick r:id="rId2" action="ppaction://hlinksldjump"/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hlinkClick r:id="rId3" action="ppaction://hlinksldjump"/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Beratungs-lehrkräfte</a:t>
            </a:r>
          </a:p>
        </p:txBody>
      </p:sp>
      <p:sp>
        <p:nvSpPr>
          <p:cNvPr id="7" name="Ellipse 6">
            <a:hlinkClick r:id="rId4" action="ppaction://hlinksldjump"/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hlinkClick r:id="rId5" action="ppaction://hlinksldjump"/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hlinkClick r:id="rId6" action="ppaction://hlinksldjump"/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hlinkClick r:id="rId7" action="ppaction://hlinksldjump"/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Beauftragte 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für inklusive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Unterrichts- und</a:t>
            </a:r>
            <a:endParaRPr kumimoji="0" lang="de-DE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Schulentwick-lung</a:t>
            </a:r>
          </a:p>
        </p:txBody>
      </p:sp>
      <p:sp>
        <p:nvSpPr>
          <p:cNvPr id="14" name="Ellipse 13">
            <a:hlinkClick r:id="rId8" action="ppaction://hlinksldjump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Beratungs-</a:t>
            </a: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rektorInnen</a:t>
            </a: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Schulpsychologie</a:t>
            </a:r>
            <a:b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 den Inklusions-</a:t>
            </a: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beratungsstellen</a:t>
            </a: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5" name="Ellipse 24">
            <a:hlinkClick r:id="rId9" action="ppaction://hlinksldjump"/>
            <a:extLst>
              <a:ext uri="{FF2B5EF4-FFF2-40B4-BE49-F238E27FC236}">
                <a16:creationId xmlns:a16="http://schemas.microsoft.com/office/drawing/2014/main" id="{AC58769F-7664-907B-0E2A-1CF7300B7092}"/>
              </a:ext>
            </a:extLst>
          </p:cNvPr>
          <p:cNvSpPr/>
          <p:nvPr/>
        </p:nvSpPr>
        <p:spPr>
          <a:xfrm>
            <a:off x="1438722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 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pic>
        <p:nvPicPr>
          <p:cNvPr id="11" name="Picture 2" descr="personal-5483386_1280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5" name="Picture 3" descr="Schulamt Logo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2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16" name="Picture 4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930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9593" y="208812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: abgerundete Ecken 18">
            <a:hlinkClick r:id="rId2" action="ppaction://hlinksldjump"/>
            <a:extLst>
              <a:ext uri="{FF2B5EF4-FFF2-40B4-BE49-F238E27FC236}">
                <a16:creationId xmlns:a16="http://schemas.microsoft.com/office/drawing/2014/main" id="{994C04E4-7CC8-C320-1BBB-0500278C8C73}"/>
              </a:ext>
            </a:extLst>
          </p:cNvPr>
          <p:cNvSpPr/>
          <p:nvPr/>
        </p:nvSpPr>
        <p:spPr>
          <a:xfrm>
            <a:off x="6193354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Positive </a:t>
            </a:r>
            <a:b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Rahmenbedingen schaffen</a:t>
            </a:r>
          </a:p>
        </p:txBody>
      </p:sp>
      <p:sp>
        <p:nvSpPr>
          <p:cNvPr id="20" name="Rechteck: abgerundete Ecken 19">
            <a:hlinkClick r:id="rId3" action="ppaction://hlinksldjump"/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Koordinierung inklusiver Beschulung und Umsetzung vor Ort</a:t>
            </a:r>
          </a:p>
        </p:txBody>
      </p:sp>
      <p:sp>
        <p:nvSpPr>
          <p:cNvPr id="21" name="Rechteck: abgerundete Ecken 20">
            <a:hlinkClick r:id="rId4" action="ppaction://hlinksldjump"/>
            <a:extLst>
              <a:ext uri="{FF2B5EF4-FFF2-40B4-BE49-F238E27FC236}">
                <a16:creationId xmlns:a16="http://schemas.microsoft.com/office/drawing/2014/main" id="{8DFE1C14-8860-087A-104C-04D2483BFCBE}"/>
              </a:ext>
            </a:extLst>
          </p:cNvPr>
          <p:cNvSpPr/>
          <p:nvPr/>
        </p:nvSpPr>
        <p:spPr>
          <a:xfrm>
            <a:off x="3305349" y="505134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Anlassbezogene Beratung</a:t>
            </a:r>
          </a:p>
        </p:txBody>
      </p:sp>
      <p:sp>
        <p:nvSpPr>
          <p:cNvPr id="22" name="Rechteck: abgerundete Ecken 21">
            <a:hlinkClick r:id="rId5" action="ppaction://hlinksldjump"/>
            <a:extLst>
              <a:ext uri="{FF2B5EF4-FFF2-40B4-BE49-F238E27FC236}">
                <a16:creationId xmlns:a16="http://schemas.microsoft.com/office/drawing/2014/main" id="{B6643C87-7F31-6B3B-608A-F33CC58DFE8F}"/>
              </a:ext>
            </a:extLst>
          </p:cNvPr>
          <p:cNvSpPr/>
          <p:nvPr/>
        </p:nvSpPr>
        <p:spPr>
          <a:xfrm>
            <a:off x="46458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Networking</a:t>
            </a:r>
          </a:p>
        </p:txBody>
      </p:sp>
      <p:sp>
        <p:nvSpPr>
          <p:cNvPr id="23" name="Rechteck: abgerundete Ecken 22">
            <a:hlinkClick r:id="rId6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84231" y="152431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Qualitätssicherung</a:t>
            </a:r>
          </a:p>
        </p:txBody>
      </p:sp>
      <p:sp>
        <p:nvSpPr>
          <p:cNvPr id="11" name="Ellipse 10">
            <a:hlinkClick r:id="rId7" action="ppaction://hlinksldjump"/>
            <a:extLst>
              <a:ext uri="{FF2B5EF4-FFF2-40B4-BE49-F238E27FC236}">
                <a16:creationId xmlns:a16="http://schemas.microsoft.com/office/drawing/2014/main" id="{9575A3D5-2980-80BE-AA6F-30D1A57C84A8}"/>
              </a:ext>
            </a:extLst>
          </p:cNvPr>
          <p:cNvSpPr/>
          <p:nvPr/>
        </p:nvSpPr>
        <p:spPr>
          <a:xfrm>
            <a:off x="3414257" y="1957685"/>
            <a:ext cx="3303040" cy="3303040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 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pic>
        <p:nvPicPr>
          <p:cNvPr id="25" name="Picture 2" descr="personal-5483386_1280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3" descr="Schulamt Logo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1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7" name="Picture 4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7" name="Rechteck: abgerundete Ecken 16">
            <a:hlinkClick r:id="rId9" action="ppaction://hlinksldjump"/>
            <a:extLst>
              <a:ext uri="{FF2B5EF4-FFF2-40B4-BE49-F238E27FC236}">
                <a16:creationId xmlns:a16="http://schemas.microsoft.com/office/drawing/2014/main" id="{FC5BFF33-EE4A-CDC6-4DF5-330E4E2BC633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95908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3030" y="213119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Koordinierung inklusiver Beschulung und Umsetzung vor Ort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575A3D5-2980-80BE-AA6F-30D1A57C84A8}"/>
              </a:ext>
            </a:extLst>
          </p:cNvPr>
          <p:cNvSpPr/>
          <p:nvPr/>
        </p:nvSpPr>
        <p:spPr>
          <a:xfrm>
            <a:off x="3414257" y="1957685"/>
            <a:ext cx="3303040" cy="3303040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 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sp>
        <p:nvSpPr>
          <p:cNvPr id="25" name="Rechteck: abgerundete Ecken 22">
            <a:hlinkClick r:id="rId3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84230" y="1904789"/>
            <a:ext cx="11502969" cy="3005018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6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FFC65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Qualitätssicherung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Anwendung von Testverfahren zur Diagnose bei Fragestellungen aus dem Bereich der Diagnostik.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Einsatz multiprofessioneller Teams für interdisziplinare Fallbesprechungen, sowie zur Klärung der konkreten Unterstützungsmöglichkeiten durch die jeweiligen Professionen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7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8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7" name="Rechteck: abgerundete Ecken 16">
            <a:hlinkClick r:id="rId4" action="ppaction://hlinksldjump"/>
            <a:extLst>
              <a:ext uri="{FF2B5EF4-FFF2-40B4-BE49-F238E27FC236}">
                <a16:creationId xmlns:a16="http://schemas.microsoft.com/office/drawing/2014/main" id="{40DB07AF-11B0-EB72-8BF0-959EF3E96AB9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13791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96425" y="205860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Koordinierung inklusiver Beschulung und Umsetzung vor Ort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575A3D5-2980-80BE-AA6F-30D1A57C84A8}"/>
              </a:ext>
            </a:extLst>
          </p:cNvPr>
          <p:cNvSpPr/>
          <p:nvPr/>
        </p:nvSpPr>
        <p:spPr>
          <a:xfrm>
            <a:off x="3414257" y="1957685"/>
            <a:ext cx="3303040" cy="3303040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 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sp>
        <p:nvSpPr>
          <p:cNvPr id="25" name="Rechteck: abgerundete Ecken 22">
            <a:hlinkClick r:id="rId3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84230" y="2016678"/>
            <a:ext cx="11502969" cy="2781240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6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FFC65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Networking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Aufbau von Strukturen bezüglich der Zusammenarbeit mit externen Fachkräften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Vernetzung der Schulen durch regelmäßige Netzwerktreffen aller Beteiligten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Kontakt zu außerschulischen Inklusionsstellen</a:t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7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8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7" name="Rechteck: abgerundete Ecken 16">
            <a:hlinkClick r:id="rId4" action="ppaction://hlinksldjump"/>
            <a:extLst>
              <a:ext uri="{FF2B5EF4-FFF2-40B4-BE49-F238E27FC236}">
                <a16:creationId xmlns:a16="http://schemas.microsoft.com/office/drawing/2014/main" id="{FBA5675B-D448-D330-D215-E5955BA389E0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13346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2F9CA06A-DAF7-2AFF-13B6-9AA2C90FBC7E}"/>
              </a:ext>
            </a:extLst>
          </p:cNvPr>
          <p:cNvSpPr/>
          <p:nvPr/>
        </p:nvSpPr>
        <p:spPr>
          <a:xfrm>
            <a:off x="3993030" y="2673817"/>
            <a:ext cx="1950244" cy="1950244"/>
          </a:xfrm>
          <a:prstGeom prst="ellipse">
            <a:avLst/>
          </a:prstGeom>
          <a:gradFill>
            <a:gsLst>
              <a:gs pos="0">
                <a:srgbClr val="FFFF66">
                  <a:lumMod val="90000"/>
                  <a:lumOff val="10000"/>
                </a:srgbClr>
              </a:gs>
              <a:gs pos="50000">
                <a:srgbClr val="FFFF66">
                  <a:lumMod val="95000"/>
                  <a:lumOff val="5000"/>
                </a:srgbClr>
              </a:gs>
              <a:gs pos="100000">
                <a:srgbClr val="FFFF66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Schulamt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091290B-B71F-EA04-1907-37A80B0A4CD3}"/>
              </a:ext>
            </a:extLst>
          </p:cNvPr>
          <p:cNvSpPr/>
          <p:nvPr/>
        </p:nvSpPr>
        <p:spPr>
          <a:xfrm>
            <a:off x="1985931" y="1119188"/>
            <a:ext cx="1950244" cy="1950244"/>
          </a:xfrm>
          <a:prstGeom prst="ellipse">
            <a:avLst/>
          </a:prstGeom>
          <a:gradFill>
            <a:gsLst>
              <a:gs pos="0">
                <a:srgbClr val="CC99FF">
                  <a:lumMod val="90000"/>
                  <a:lumOff val="10000"/>
                </a:srgbClr>
              </a:gs>
              <a:gs pos="50000">
                <a:srgbClr val="CC99FF">
                  <a:lumMod val="95000"/>
                  <a:lumOff val="5000"/>
                </a:srgbClr>
              </a:gs>
              <a:gs pos="100000">
                <a:srgbClr val="CC99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Schul-beratung BL,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21E4A2E-9985-F1DD-B1BE-9CE4BF6376C4}"/>
              </a:ext>
            </a:extLst>
          </p:cNvPr>
          <p:cNvSpPr/>
          <p:nvPr/>
        </p:nvSpPr>
        <p:spPr>
          <a:xfrm>
            <a:off x="6539773" y="3183736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MSD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klassisch, Schulprofil Inklusion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Beratungsstelle</a:t>
            </a:r>
            <a:b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 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F95F4EA-AF0E-DC94-05DC-158C93C24713}"/>
              </a:ext>
            </a:extLst>
          </p:cNvPr>
          <p:cNvSpPr/>
          <p:nvPr/>
        </p:nvSpPr>
        <p:spPr>
          <a:xfrm>
            <a:off x="2809552" y="4760714"/>
            <a:ext cx="1950244" cy="1950244"/>
          </a:xfrm>
          <a:prstGeom prst="ellipse">
            <a:avLst/>
          </a:prstGeom>
          <a:gradFill>
            <a:gsLst>
              <a:gs pos="0">
                <a:srgbClr val="66CCFF">
                  <a:lumMod val="90000"/>
                  <a:lumOff val="10000"/>
                </a:srgbClr>
              </a:gs>
              <a:gs pos="50000">
                <a:srgbClr val="66CCFF">
                  <a:lumMod val="95000"/>
                  <a:lumOff val="5000"/>
                </a:srgbClr>
              </a:gs>
              <a:gs pos="100000">
                <a:srgbClr val="66CCFF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Lehrkräfte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Sozialpäda-gogen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7F2B7E-E146-04AE-9F02-BDEACD338643}"/>
              </a:ext>
            </a:extLst>
          </p:cNvPr>
          <p:cNvSpPr/>
          <p:nvPr/>
        </p:nvSpPr>
        <p:spPr>
          <a:xfrm>
            <a:off x="6061144" y="989707"/>
            <a:ext cx="1950244" cy="1950244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Schul-leitung Förder-zentren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94BD155-6A3F-445B-DFFA-23BCF11B0782}"/>
              </a:ext>
            </a:extLst>
          </p:cNvPr>
          <p:cNvSpPr/>
          <p:nvPr/>
        </p:nvSpPr>
        <p:spPr>
          <a:xfrm>
            <a:off x="3993030" y="220263"/>
            <a:ext cx="1950244" cy="1950244"/>
          </a:xfrm>
          <a:prstGeom prst="ellipse">
            <a:avLst/>
          </a:prstGeom>
          <a:gradFill>
            <a:gsLst>
              <a:gs pos="0">
                <a:srgbClr val="99FFCC">
                  <a:lumMod val="90000"/>
                  <a:lumOff val="10000"/>
                </a:srgbClr>
              </a:gs>
              <a:gs pos="50000">
                <a:srgbClr val="99FFCC">
                  <a:lumMod val="95000"/>
                  <a:lumOff val="5000"/>
                </a:srgbClr>
              </a:gs>
              <a:gs pos="100000">
                <a:srgbClr val="99FFCC">
                  <a:lumMod val="95000"/>
                  <a:lumOff val="5000"/>
                </a:srgbClr>
              </a:gs>
            </a:gsLst>
          </a:gradFill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BiUSe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hlinkClick r:id="" action="ppaction://noaction"/>
            <a:extLst>
              <a:ext uri="{FF2B5EF4-FFF2-40B4-BE49-F238E27FC236}">
                <a16:creationId xmlns:a16="http://schemas.microsoft.com/office/drawing/2014/main" id="{3680B104-048A-D007-D414-FBFB7454E4EA}"/>
              </a:ext>
            </a:extLst>
          </p:cNvPr>
          <p:cNvSpPr/>
          <p:nvPr/>
        </p:nvSpPr>
        <p:spPr>
          <a:xfrm>
            <a:off x="5047201" y="4760714"/>
            <a:ext cx="1950244" cy="1950244"/>
          </a:xfrm>
          <a:prstGeom prst="ellipse">
            <a:avLst/>
          </a:prstGeom>
          <a:effectLst>
            <a:softEdge rad="12700"/>
          </a:effectLst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 Schul-psychologie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Inklusionsberatungsstellen</a:t>
            </a:r>
            <a:b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FFB/DAH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001D4A0-0A87-EBA0-C1F7-B15C2B20AD3D}"/>
              </a:ext>
            </a:extLst>
          </p:cNvPr>
          <p:cNvSpPr/>
          <p:nvPr/>
        </p:nvSpPr>
        <p:spPr>
          <a:xfrm>
            <a:off x="3985886" y="21008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BDF8246-2496-85FA-E9B3-DEA5EA5173F4}"/>
              </a:ext>
            </a:extLst>
          </p:cNvPr>
          <p:cNvSpPr/>
          <p:nvPr/>
        </p:nvSpPr>
        <p:spPr>
          <a:xfrm>
            <a:off x="6068288" y="982563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86FAF16-6044-D8F3-BF07-EADAE33B9940}"/>
              </a:ext>
            </a:extLst>
          </p:cNvPr>
          <p:cNvSpPr/>
          <p:nvPr/>
        </p:nvSpPr>
        <p:spPr>
          <a:xfrm>
            <a:off x="6546917" y="3183736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EE90DE3-6B5E-3502-FB27-76059887A1F6}"/>
              </a:ext>
            </a:extLst>
          </p:cNvPr>
          <p:cNvSpPr/>
          <p:nvPr/>
        </p:nvSpPr>
        <p:spPr>
          <a:xfrm>
            <a:off x="5069349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57DB5F5-022C-8B7F-59E8-95F92E0C2A2A}"/>
              </a:ext>
            </a:extLst>
          </p:cNvPr>
          <p:cNvSpPr/>
          <p:nvPr/>
        </p:nvSpPr>
        <p:spPr>
          <a:xfrm>
            <a:off x="2817290" y="4767858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D04753F-6A18-4614-7E5D-8FA7D16D612B}"/>
              </a:ext>
            </a:extLst>
          </p:cNvPr>
          <p:cNvSpPr/>
          <p:nvPr/>
        </p:nvSpPr>
        <p:spPr>
          <a:xfrm>
            <a:off x="3965373" y="2608421"/>
            <a:ext cx="1950244" cy="1950244"/>
          </a:xfrm>
          <a:prstGeom prst="ellipse">
            <a:avLst/>
          </a:prstGeom>
          <a:solidFill>
            <a:schemeClr val="lt1">
              <a:alpha val="7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76E26F9-9D42-5915-FE7F-57A74039AB1D}"/>
              </a:ext>
            </a:extLst>
          </p:cNvPr>
          <p:cNvSpPr/>
          <p:nvPr/>
        </p:nvSpPr>
        <p:spPr>
          <a:xfrm>
            <a:off x="1978787" y="1112044"/>
            <a:ext cx="1950244" cy="1950244"/>
          </a:xfrm>
          <a:prstGeom prst="ellipse">
            <a:avLst/>
          </a:prstGeom>
          <a:solidFill>
            <a:srgbClr val="6B6B6B">
              <a:alpha val="85000"/>
            </a:srgbClr>
          </a:solidFill>
          <a:ln>
            <a:solidFill>
              <a:srgbClr val="6B6B6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B2CA407F-8A83-3AA3-495D-1D8A945D4ACB}"/>
              </a:ext>
            </a:extLst>
          </p:cNvPr>
          <p:cNvSpPr/>
          <p:nvPr/>
        </p:nvSpPr>
        <p:spPr>
          <a:xfrm>
            <a:off x="6606300" y="3144931"/>
            <a:ext cx="3528000" cy="1152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Koordinierung inklusiver Beschulung und Umsetzung vor Ort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575A3D5-2980-80BE-AA6F-30D1A57C84A8}"/>
              </a:ext>
            </a:extLst>
          </p:cNvPr>
          <p:cNvSpPr/>
          <p:nvPr/>
        </p:nvSpPr>
        <p:spPr>
          <a:xfrm>
            <a:off x="3414257" y="1957685"/>
            <a:ext cx="3303040" cy="3303040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>
            <a:bevelT w="1524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Profil-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schulen </a:t>
            </a:r>
            <a:b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 &amp; MS</a:t>
            </a:r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92" y="4591624"/>
            <a:ext cx="494514" cy="515336"/>
          </a:xfrm>
          <a:prstGeom prst="rect">
            <a:avLst/>
          </a:prstGeom>
        </p:spPr>
      </p:pic>
      <p:sp>
        <p:nvSpPr>
          <p:cNvPr id="25" name="Rechteck: abgerundete Ecken 22">
            <a:hlinkClick r:id="rId3" action="ppaction://hlinksldjump"/>
            <a:extLst>
              <a:ext uri="{FF2B5EF4-FFF2-40B4-BE49-F238E27FC236}">
                <a16:creationId xmlns:a16="http://schemas.microsoft.com/office/drawing/2014/main" id="{01BFCC7B-80CD-A3E1-0468-08B791F1AA45}"/>
              </a:ext>
            </a:extLst>
          </p:cNvPr>
          <p:cNvSpPr/>
          <p:nvPr/>
        </p:nvSpPr>
        <p:spPr>
          <a:xfrm>
            <a:off x="384230" y="1585106"/>
            <a:ext cx="11502969" cy="3644384"/>
          </a:xfrm>
          <a:prstGeom prst="roundRect">
            <a:avLst>
              <a:gd name="adj" fmla="val 6992"/>
            </a:avLst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FF6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srgbClr val="FFC653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Anlassbezogene Beratung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Beratung im Einschulungsprozess; Beratung beim Schulwechsel, Beratung zur Beschulung nach individuellem Förderplan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Einbezug der Beratungslehrkraft nach Testungen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Einzelfallberatung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kollegiale Fallberatung</a:t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" descr="personal-5483386_1280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026" y="5349875"/>
            <a:ext cx="2027756" cy="135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23232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2" name="Picture 3" descr="Schulamt Logo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696" y="471021"/>
            <a:ext cx="1886646" cy="651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pic>
        <p:nvPicPr>
          <p:cNvPr id="23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785" y="263057"/>
            <a:ext cx="1395981" cy="9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3DED1"/>
                  </a:outerShdw>
                </a:effectLst>
              </a14:hiddenEffects>
            </a:ext>
          </a:extLst>
        </p:spPr>
      </p:pic>
      <p:sp>
        <p:nvSpPr>
          <p:cNvPr id="17" name="Rechteck: abgerundete Ecken 16">
            <a:hlinkClick r:id="rId4" action="ppaction://hlinksldjump"/>
            <a:extLst>
              <a:ext uri="{FF2B5EF4-FFF2-40B4-BE49-F238E27FC236}">
                <a16:creationId xmlns:a16="http://schemas.microsoft.com/office/drawing/2014/main" id="{36158D88-D60B-92D7-569F-DC9A983297EB}"/>
              </a:ext>
            </a:extLst>
          </p:cNvPr>
          <p:cNvSpPr/>
          <p:nvPr/>
        </p:nvSpPr>
        <p:spPr>
          <a:xfrm>
            <a:off x="270388" y="6406816"/>
            <a:ext cx="1168334" cy="303950"/>
          </a:xfrm>
          <a:prstGeom prst="roundRect">
            <a:avLst/>
          </a:prstGeom>
          <a:solidFill>
            <a:srgbClr val="C00000"/>
          </a:solidFill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Startseite</a:t>
            </a:r>
          </a:p>
        </p:txBody>
      </p:sp>
    </p:spTree>
    <p:extLst>
      <p:ext uri="{BB962C8B-B14F-4D97-AF65-F5344CB8AC3E}">
        <p14:creationId xmlns:p14="http://schemas.microsoft.com/office/powerpoint/2010/main" val="2406857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Inklusion DAH_FFB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klusion DAH_FFB" id="{00E39D0C-87AB-4F2D-BA4F-EE17B04BF808}" vid="{65BEF003-78F9-46F4-8CC0-DA4A3818942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Inklusion DAH_FFB</Template>
  <TotalTime>0</TotalTime>
  <Words>4004</Words>
  <Application>Microsoft Office PowerPoint</Application>
  <PresentationFormat>Widescreen</PresentationFormat>
  <Paragraphs>920</Paragraphs>
  <Slides>56</Slides>
  <Notes>0</Notes>
  <HiddenSlides>55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2" baseType="lpstr">
      <vt:lpstr>Arial</vt:lpstr>
      <vt:lpstr>Calibri</vt:lpstr>
      <vt:lpstr>Calibri Light</vt:lpstr>
      <vt:lpstr>Times New Roman</vt:lpstr>
      <vt:lpstr>Wingdings</vt:lpstr>
      <vt:lpstr>Inklusion DAH_FFB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Landratsamt Dachau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Inklusion –Kooperativ Dachau/Fürstenfeldbruck</dc:title>
  <dc:creator>Fuchsbichler Petra</dc:creator>
  <cp:lastModifiedBy>word</cp:lastModifiedBy>
  <cp:revision>173</cp:revision>
  <cp:lastPrinted>2024-05-02T11:33:29Z</cp:lastPrinted>
  <dcterms:created xsi:type="dcterms:W3CDTF">2022-10-16T08:43:55Z</dcterms:created>
  <dcterms:modified xsi:type="dcterms:W3CDTF">2024-06-03T13:29:34Z</dcterms:modified>
</cp:coreProperties>
</file>